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Raleway"/>
      <p:regular r:id="rId47"/>
      <p:bold r:id="rId48"/>
      <p:italic r:id="rId49"/>
      <p:boldItalic r:id="rId50"/>
    </p:embeddedFont>
    <p:embeddedFont>
      <p:font typeface="Inter"/>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598">
          <p15:clr>
            <a:srgbClr val="9AA0A6"/>
          </p15:clr>
        </p15:guide>
        <p15:guide id="2" pos="18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598"/>
        <p:guide pos="18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Inter-regular.fntdata"/><Relationship Id="rId50" Type="http://schemas.openxmlformats.org/officeDocument/2006/relationships/font" Target="fonts/Raleway-boldItalic.fntdata"/><Relationship Id="rId52" Type="http://schemas.openxmlformats.org/officeDocument/2006/relationships/font" Target="fonts/Inter-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asyretro.io/publicboard/PZpUdQ57sKTYIrCVZkHU8jOYe363/9610f04a-efde-4553-83f6-6363c485a62a"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urishleadership.ca/resources-1?tag=digital%20resource%20bundle" TargetMode="External"/><Relationship Id="rId3" Type="http://schemas.openxmlformats.org/officeDocument/2006/relationships/hyperlink" Target="https://www.youtube.com/playlist?list=PLbW2N6yLdjKP6zrUOwVEO06UKOlCFOlHh"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2pr1m04.na1.hubspotlinksstarter.com/Btc/RJ+113/d2pR1m04/VVG2rp7Rx0yFW4_rX9q93hPR-W2ZRfP14FJghTN4313HD5knJGV3Zsc37CgCV7W57gF887z-mdMW1qMp1R6bbsrwVT7NkC7RFQLZW2cN4cQ8KKP20W8_7Trz1vxHMtW1VgyyW3DHsyyW2d86T-4qg277W4D98JH3mLH-pW1bSnsq18wmLDN1C6cnLJ-8nYW8nlz944BdmhzW6KRfWw6rGf1xN5ccm_clx3jvN4sS6pQjz99NVCJSWM83ShNlVNnvX54nDfYdW7nGwqV4YdqYsW4mqQgV40sqMbW8s5vQ54Mc5m8W3yLTsl8CCWkRW9d_jLL3KtD8VW2bXrP91MC-mLW5Chh5x8sYffMW2rFx3p35C5RRW54bv4f8NDY2_W92jglw34LZTmW13MYFq2Jz0R7Vp5hx17l1J55W536ZM_29f1zQN7MzJwkjwrc5W8cN3fr3RZkyHW6_z7F47d1QYQW26CZF22jSb2HW4KPNW64NyTC_W8fQ69W8TPYFcW5LwtFQ7NNSVW33sl1" TargetMode="External"/><Relationship Id="rId3" Type="http://schemas.openxmlformats.org/officeDocument/2006/relationships/hyperlink" Target="https://d2pr1m04.na1.hubspotlinksstarter.com/Btc/RJ+113/d2pR1m04/VVG2rp7Rx0yFW4_rX9q93hPR-W2ZRfP14FJghTN4313HD5knJGV3Zsc37CgCV7W57gF887z-mdMW1qMp1R6bbsrwVT7NkC7RFQLZW2cN4cQ8KKP20W8_7Trz1vxHMtW1VgyyW3DHsyyW2d86T-4qg277W4D98JH3mLH-pW1bSnsq18wmLDN1C6cnLJ-8nYW8nlz944BdmhzW6KRfWw6rGf1xN5ccm_clx3jvN4sS6pQjz99NVCJSWM83ShNlVNnvX54nDfYdW7nGwqV4YdqYsW4mqQgV40sqMbW8s5vQ54Mc5m8W3yLTsl8CCWkRW9d_jLL3KtD8VW2bXrP91MC-mLW5Chh5x8sYffMW2rFx3p35C5RRW54bv4f8NDY2_W92jglw34LZTmW13MYFq2Jz0R7Vp5hx17l1J55W536ZM_29f1zQN7MzJwkjwrc5W8cN3fr3RZkyHW6_z7F47d1QYQW26CZF22jSb2HW4KPNW64NyTC_W8fQ69W8TPYFcW5LwtFQ7NNSVW33sl1" TargetMode="External"/><Relationship Id="rId4" Type="http://schemas.openxmlformats.org/officeDocument/2006/relationships/hyperlink" Target="https://20441233.fs1.hubspotusercontent-na1.net/hubfs/20441233/2022-12-07%20-%20FIOM%20-%20Intro%20(16h22).pdf" TargetMode="External"/><Relationship Id="rId9" Type="http://schemas.openxmlformats.org/officeDocument/2006/relationships/hyperlink" Target="https://20441233.fs1.hubspotusercontent-na1.net/hubfs/20441233/2023-01-11%20-%20FIOM%20-%20Summer%20(15h52).pdf" TargetMode="External"/><Relationship Id="rId5" Type="http://schemas.openxmlformats.org/officeDocument/2006/relationships/hyperlink" Target="https://20441233.fs1.hubspotusercontent-na1.net/hubfs/20441233/2022-12-07%20-%20FIOM%20-%20Intro%20(16h22).pdf" TargetMode="External"/><Relationship Id="rId6" Type="http://schemas.openxmlformats.org/officeDocument/2006/relationships/hyperlink" Target="https://20441233.fs1.hubspotusercontent-na1.net/hubfs/20441233/2022-12-07%20-%20FIOM%20-%20Fall%20(17h02).pdf" TargetMode="External"/><Relationship Id="rId7" Type="http://schemas.openxmlformats.org/officeDocument/2006/relationships/hyperlink" Target="https://20441233.fs1.hubspotusercontent-na1.net/hubfs/20441233/2022-12-20%20-%20FIOM%20-%20Winter%20(12h08).pdf" TargetMode="External"/><Relationship Id="rId8" Type="http://schemas.openxmlformats.org/officeDocument/2006/relationships/hyperlink" Target="https://20441233.fs1.hubspotusercontent-na1.net/hubfs/20441233/2023-01-13%20-%20FIOM%20-%20Spring%20(16h51).pdf"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2db7eb91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d2db7eb91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3e8bde42b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3e8bde42b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2db7eb911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2db7eb911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03f4acccd2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03f4acccd2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03f4acccd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03f4acccd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03f4acccd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03f4acccd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d2db7eb91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d2db7eb91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03f4acccd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03f4acccd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03f4acccd2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03f4acccd2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03f4acccd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03f4acccd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03f4acccd2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03f4acccd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d2db7eb91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d2db7eb91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RetroBoard - </a:t>
            </a:r>
            <a:r>
              <a:rPr lang="en" u="sng">
                <a:solidFill>
                  <a:schemeClr val="hlink"/>
                </a:solidFill>
                <a:hlinkClick r:id="rId2"/>
              </a:rPr>
              <a:t>https://easyretro.io/publicboard/PZpUdQ57sKTYIrCVZkHU8jOYe363/9610f04a-efde-4553-83f6-6363c485a62a</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03f4acccd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03f4acccd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d2db7eb91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d2db7eb91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03f4acccd2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03f4acccd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03f4acccd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03f4acccd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03f4acccd2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03f4acccd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03f4acccd2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03f4acccd2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03f4acccd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03f4acccd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2db7eb911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d2db7eb91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03f4acccd2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03f4acccd2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03f4acccd2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03f4acccd2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03f4acccd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03f4acccd2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03f4acccd2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03f4acccd2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03f4acccd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03f4acccd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t/>
            </a:r>
            <a:endParaRPr sz="17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d2db7eb911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d2db7eb911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f9bafc77b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f9bafc77b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f9bafc77b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f9bafc77b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f9bafc77b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f9bafc77b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f9bafc77b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f9bafc77b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d2db7eb911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d2db7eb911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spcBef>
                <a:spcPts val="0"/>
              </a:spcBef>
              <a:spcAft>
                <a:spcPts val="0"/>
              </a:spcAft>
              <a:buClr>
                <a:schemeClr val="dk1"/>
              </a:buClr>
              <a:buSzPts val="1100"/>
              <a:buFont typeface="Raleway"/>
              <a:buChar char="○"/>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3e8bde42b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3e8bde42b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t/>
            </a:r>
            <a:endParaRPr sz="1050">
              <a:solidFill>
                <a:schemeClr val="dk1"/>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36f6b3da6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36f6b3da6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f9bafc77b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f9bafc77b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d2db7eb911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d2db7eb911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rgbClr val="680036"/>
                </a:solidFill>
                <a:latin typeface="Inter"/>
                <a:ea typeface="Inter"/>
                <a:cs typeface="Inter"/>
                <a:sym typeface="Inter"/>
              </a:rPr>
              <a:t>Nourish Website</a:t>
            </a:r>
            <a:endParaRPr sz="1400">
              <a:solidFill>
                <a:srgbClr val="680036"/>
              </a:solidFill>
              <a:latin typeface="Inter"/>
              <a:ea typeface="Inter"/>
              <a:cs typeface="Inter"/>
              <a:sym typeface="Inter"/>
            </a:endParaRPr>
          </a:p>
          <a:p>
            <a:pPr indent="0" lvl="0" marL="0" rtl="0" algn="l">
              <a:spcBef>
                <a:spcPts val="0"/>
              </a:spcBef>
              <a:spcAft>
                <a:spcPts val="0"/>
              </a:spcAft>
              <a:buNone/>
            </a:pPr>
            <a:r>
              <a:rPr lang="en" sz="1400">
                <a:solidFill>
                  <a:srgbClr val="680036"/>
                </a:solidFill>
                <a:latin typeface="Inter"/>
                <a:ea typeface="Inter"/>
                <a:cs typeface="Inter"/>
                <a:sym typeface="Inter"/>
              </a:rPr>
              <a:t>Indigenous Foodways Digital Library</a:t>
            </a:r>
            <a:endParaRPr sz="1400">
              <a:solidFill>
                <a:srgbClr val="680036"/>
              </a:solidFill>
              <a:latin typeface="Inter"/>
              <a:ea typeface="Inter"/>
              <a:cs typeface="Inter"/>
              <a:sym typeface="Inter"/>
            </a:endParaRPr>
          </a:p>
          <a:p>
            <a:pPr indent="0" lvl="0" marL="0" rtl="0" algn="l">
              <a:spcBef>
                <a:spcPts val="0"/>
              </a:spcBef>
              <a:spcAft>
                <a:spcPts val="0"/>
              </a:spcAft>
              <a:buNone/>
            </a:pPr>
            <a:r>
              <a:rPr lang="en" sz="1400" u="sng">
                <a:solidFill>
                  <a:schemeClr val="hlink"/>
                </a:solidFill>
                <a:latin typeface="Inter"/>
                <a:ea typeface="Inter"/>
                <a:cs typeface="Inter"/>
                <a:sym typeface="Inter"/>
                <a:hlinkClick r:id="rId2"/>
              </a:rPr>
              <a:t>https://www.nourishleadership.ca/resources-1?tag=digital%20resource%20bundle</a:t>
            </a:r>
            <a:r>
              <a:rPr lang="en" sz="1400">
                <a:solidFill>
                  <a:schemeClr val="dk1"/>
                </a:solidFill>
                <a:latin typeface="Inter"/>
                <a:ea typeface="Inter"/>
                <a:cs typeface="Inter"/>
                <a:sym typeface="Inter"/>
              </a:rPr>
              <a:t> </a:t>
            </a:r>
            <a:endParaRPr sz="1400">
              <a:solidFill>
                <a:schemeClr val="dk1"/>
              </a:solidFill>
              <a:latin typeface="Inter"/>
              <a:ea typeface="Inter"/>
              <a:cs typeface="Inter"/>
              <a:sym typeface="Inter"/>
            </a:endParaRPr>
          </a:p>
          <a:p>
            <a:pPr indent="0" lvl="0" marL="457200" rtl="0" algn="l">
              <a:spcBef>
                <a:spcPts val="0"/>
              </a:spcBef>
              <a:spcAft>
                <a:spcPts val="0"/>
              </a:spcAft>
              <a:buNone/>
            </a:pPr>
            <a:r>
              <a:t/>
            </a:r>
            <a:endParaRPr sz="14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b="1" lang="en" sz="1400">
                <a:solidFill>
                  <a:srgbClr val="680036"/>
                </a:solidFill>
                <a:latin typeface="Inter"/>
                <a:ea typeface="Inter"/>
                <a:cs typeface="Inter"/>
                <a:sym typeface="Inter"/>
              </a:rPr>
              <a:t>Nourish </a:t>
            </a:r>
            <a:endParaRPr b="1" sz="1400">
              <a:solidFill>
                <a:srgbClr val="680036"/>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400">
                <a:solidFill>
                  <a:srgbClr val="680036"/>
                </a:solidFill>
                <a:latin typeface="Inter"/>
                <a:ea typeface="Inter"/>
                <a:cs typeface="Inter"/>
                <a:sym typeface="Inter"/>
              </a:rPr>
              <a:t>YouTube Channel</a:t>
            </a:r>
            <a:endParaRPr sz="1400">
              <a:solidFill>
                <a:schemeClr val="dk1"/>
              </a:solidFill>
              <a:latin typeface="Inter"/>
              <a:ea typeface="Inter"/>
              <a:cs typeface="Inter"/>
              <a:sym typeface="Inter"/>
            </a:endParaRPr>
          </a:p>
          <a:p>
            <a:pPr indent="0" lvl="0" marL="0" rtl="0" algn="l">
              <a:spcBef>
                <a:spcPts val="0"/>
              </a:spcBef>
              <a:spcAft>
                <a:spcPts val="0"/>
              </a:spcAft>
              <a:buNone/>
            </a:pPr>
            <a:r>
              <a:rPr lang="en" sz="1400" u="sng">
                <a:solidFill>
                  <a:schemeClr val="hlink"/>
                </a:solidFill>
                <a:latin typeface="Inter"/>
                <a:ea typeface="Inter"/>
                <a:cs typeface="Inter"/>
                <a:sym typeface="Inter"/>
                <a:hlinkClick r:id="rId3"/>
              </a:rPr>
              <a:t>https://www.youtube.com/playlist?list=PLbW2N6yLdjKP6zrUOwVEO06UKOlCFOlHh</a:t>
            </a:r>
            <a:r>
              <a:rPr lang="en" sz="1400">
                <a:solidFill>
                  <a:schemeClr val="dk1"/>
                </a:solidFill>
                <a:latin typeface="Inter"/>
                <a:ea typeface="Inter"/>
                <a:cs typeface="Inter"/>
                <a:sym typeface="Inter"/>
              </a:rPr>
              <a:t> </a:t>
            </a:r>
            <a:endParaRPr sz="1400">
              <a:solidFill>
                <a:schemeClr val="dk1"/>
              </a:solidFill>
              <a:latin typeface="Inter"/>
              <a:ea typeface="Inter"/>
              <a:cs typeface="Inter"/>
              <a:sym typeface="Inter"/>
            </a:endParaRPr>
          </a:p>
          <a:p>
            <a:pPr indent="0" lvl="0" marL="457200" rtl="0" algn="l">
              <a:spcBef>
                <a:spcPts val="0"/>
              </a:spcBef>
              <a:spcAft>
                <a:spcPts val="0"/>
              </a:spcAft>
              <a:buNone/>
            </a:pPr>
            <a:r>
              <a:t/>
            </a:r>
            <a:endParaRPr sz="1400">
              <a:solidFill>
                <a:schemeClr val="dk1"/>
              </a:solidFill>
              <a:latin typeface="Raleway"/>
              <a:ea typeface="Raleway"/>
              <a:cs typeface="Raleway"/>
              <a:sym typeface="Raleway"/>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9ad4ac28b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9ad4ac28b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3e8bde42b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3e8bde42b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latin typeface="Inter"/>
              <a:ea typeface="Inter"/>
              <a:cs typeface="Inter"/>
              <a:sym typeface="Inter"/>
            </a:endParaRPr>
          </a:p>
          <a:p>
            <a:pPr indent="0" lvl="0" marL="457200" rtl="0" algn="l">
              <a:spcBef>
                <a:spcPts val="0"/>
              </a:spcBef>
              <a:spcAft>
                <a:spcPts val="0"/>
              </a:spcAft>
              <a:buNone/>
            </a:pPr>
            <a:r>
              <a:rPr lang="en" sz="1400">
                <a:solidFill>
                  <a:schemeClr val="dk1"/>
                </a:solidFill>
                <a:latin typeface="Raleway"/>
                <a:ea typeface="Raleway"/>
                <a:cs typeface="Raleway"/>
                <a:sym typeface="Raleway"/>
              </a:rPr>
              <a:t>https://www.nourishleadership.ca/fiom-social</a:t>
            </a:r>
            <a:endParaRPr sz="1400">
              <a:solidFill>
                <a:schemeClr val="dk1"/>
              </a:solidFill>
              <a:latin typeface="Raleway"/>
              <a:ea typeface="Raleway"/>
              <a:cs typeface="Raleway"/>
              <a:sym typeface="Ralew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3e8bde42b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3e8bde42b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2db7eb911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d2db7eb911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50">
                <a:solidFill>
                  <a:schemeClr val="dk1"/>
                </a:solidFill>
                <a:latin typeface="Inter"/>
                <a:ea typeface="Inter"/>
                <a:cs typeface="Inter"/>
                <a:sym typeface="Inter"/>
              </a:rPr>
              <a:t>The</a:t>
            </a:r>
            <a:r>
              <a:rPr lang="en" sz="1050">
                <a:solidFill>
                  <a:schemeClr val="dk1"/>
                </a:solidFill>
                <a:uFill>
                  <a:noFill/>
                </a:uFill>
                <a:latin typeface="Inter"/>
                <a:ea typeface="Inter"/>
                <a:cs typeface="Inter"/>
                <a:sym typeface="Inter"/>
                <a:hlinkClick r:id="rId2">
                  <a:extLst>
                    <a:ext uri="{A12FA001-AC4F-418D-AE19-62706E023703}">
                      <ahyp:hlinkClr val="tx"/>
                    </a:ext>
                  </a:extLst>
                </a:hlinkClick>
              </a:rPr>
              <a:t> </a:t>
            </a:r>
            <a:r>
              <a:rPr b="1" lang="en" sz="1050" u="sng">
                <a:solidFill>
                  <a:schemeClr val="hlink"/>
                </a:solidFill>
                <a:latin typeface="Inter"/>
                <a:ea typeface="Inter"/>
                <a:cs typeface="Inter"/>
                <a:sym typeface="Inter"/>
                <a:hlinkClick r:id="rId3"/>
              </a:rPr>
              <a:t>Welcome Guide</a:t>
            </a:r>
            <a:r>
              <a:rPr lang="en" sz="1050">
                <a:solidFill>
                  <a:schemeClr val="dk1"/>
                </a:solidFill>
                <a:latin typeface="Inter"/>
                <a:ea typeface="Inter"/>
                <a:cs typeface="Inter"/>
                <a:sym typeface="Inter"/>
              </a:rPr>
              <a:t> shares information about the Learning Journey, webinars &amp; digital library.</a:t>
            </a:r>
            <a:endParaRPr sz="1050">
              <a:solidFill>
                <a:schemeClr val="dk1"/>
              </a:solidFill>
              <a:latin typeface="Inter"/>
              <a:ea typeface="Inter"/>
              <a:cs typeface="Inter"/>
              <a:sym typeface="Inter"/>
            </a:endParaRPr>
          </a:p>
          <a:p>
            <a:pPr indent="0" lvl="0" marL="0" rtl="0" algn="l">
              <a:lnSpc>
                <a:spcPct val="115000"/>
              </a:lnSpc>
              <a:spcBef>
                <a:spcPts val="1100"/>
              </a:spcBef>
              <a:spcAft>
                <a:spcPts val="0"/>
              </a:spcAft>
              <a:buClr>
                <a:schemeClr val="dk1"/>
              </a:buClr>
              <a:buSzPts val="1100"/>
              <a:buFont typeface="Arial"/>
              <a:buNone/>
            </a:pPr>
            <a:r>
              <a:rPr lang="en" sz="1050">
                <a:solidFill>
                  <a:schemeClr val="dk1"/>
                </a:solidFill>
                <a:latin typeface="Inter"/>
                <a:ea typeface="Inter"/>
                <a:cs typeface="Inter"/>
                <a:sym typeface="Inter"/>
              </a:rPr>
              <a:t>This</a:t>
            </a:r>
            <a:r>
              <a:rPr lang="en" sz="1050">
                <a:solidFill>
                  <a:schemeClr val="dk1"/>
                </a:solidFill>
                <a:uFill>
                  <a:noFill/>
                </a:uFill>
                <a:latin typeface="Inter"/>
                <a:ea typeface="Inter"/>
                <a:cs typeface="Inter"/>
                <a:sym typeface="Inter"/>
                <a:hlinkClick r:id="rId4">
                  <a:extLst>
                    <a:ext uri="{A12FA001-AC4F-418D-AE19-62706E023703}">
                      <ahyp:hlinkClr val="tx"/>
                    </a:ext>
                  </a:extLst>
                </a:hlinkClick>
              </a:rPr>
              <a:t> </a:t>
            </a:r>
            <a:r>
              <a:rPr b="1" lang="en" sz="1050" u="sng">
                <a:solidFill>
                  <a:schemeClr val="hlink"/>
                </a:solidFill>
                <a:latin typeface="Inter"/>
                <a:ea typeface="Inter"/>
                <a:cs typeface="Inter"/>
                <a:sym typeface="Inter"/>
                <a:hlinkClick r:id="rId5"/>
              </a:rPr>
              <a:t>Introduction</a:t>
            </a:r>
            <a:r>
              <a:rPr lang="en" sz="1050">
                <a:solidFill>
                  <a:schemeClr val="dk1"/>
                </a:solidFill>
                <a:latin typeface="Inter"/>
                <a:ea typeface="Inter"/>
                <a:cs typeface="Inter"/>
                <a:sym typeface="Inter"/>
              </a:rPr>
              <a:t> will give you step-by-step instructions.</a:t>
            </a:r>
            <a:endParaRPr sz="1050">
              <a:solidFill>
                <a:schemeClr val="dk1"/>
              </a:solidFill>
              <a:latin typeface="Inter"/>
              <a:ea typeface="Inter"/>
              <a:cs typeface="Inter"/>
              <a:sym typeface="Inter"/>
            </a:endParaRPr>
          </a:p>
          <a:p>
            <a:pPr indent="0" lvl="0" marL="0" rtl="0" algn="l">
              <a:lnSpc>
                <a:spcPct val="115000"/>
              </a:lnSpc>
              <a:spcBef>
                <a:spcPts val="1100"/>
              </a:spcBef>
              <a:spcAft>
                <a:spcPts val="0"/>
              </a:spcAft>
              <a:buClr>
                <a:schemeClr val="dk1"/>
              </a:buClr>
              <a:buSzPts val="1100"/>
              <a:buFont typeface="Arial"/>
              <a:buNone/>
            </a:pPr>
            <a:r>
              <a:rPr b="1" lang="en" sz="1050" u="sng">
                <a:solidFill>
                  <a:schemeClr val="hlink"/>
                </a:solidFill>
                <a:latin typeface="Inter"/>
                <a:ea typeface="Inter"/>
                <a:cs typeface="Inter"/>
                <a:sym typeface="Inter"/>
                <a:hlinkClick r:id="rId6"/>
              </a:rPr>
              <a:t>Fall: Seeing the Path</a:t>
            </a:r>
            <a:r>
              <a:rPr lang="en" sz="1050">
                <a:solidFill>
                  <a:schemeClr val="dk1"/>
                </a:solidFill>
                <a:latin typeface="Inter"/>
                <a:ea typeface="Inter"/>
                <a:cs typeface="Inter"/>
                <a:sym typeface="Inter"/>
              </a:rPr>
              <a:t> (4 teachings)</a:t>
            </a:r>
            <a:endParaRPr sz="1050">
              <a:solidFill>
                <a:schemeClr val="dk1"/>
              </a:solidFill>
              <a:latin typeface="Inter"/>
              <a:ea typeface="Inter"/>
              <a:cs typeface="Inter"/>
              <a:sym typeface="Inter"/>
            </a:endParaRPr>
          </a:p>
          <a:p>
            <a:pPr indent="0" lvl="0" marL="0" rtl="0" algn="l">
              <a:lnSpc>
                <a:spcPct val="115000"/>
              </a:lnSpc>
              <a:spcBef>
                <a:spcPts val="1100"/>
              </a:spcBef>
              <a:spcAft>
                <a:spcPts val="0"/>
              </a:spcAft>
              <a:buClr>
                <a:schemeClr val="dk1"/>
              </a:buClr>
              <a:buSzPts val="1100"/>
              <a:buFont typeface="Arial"/>
              <a:buNone/>
            </a:pPr>
            <a:r>
              <a:rPr b="1" lang="en" sz="1050" u="sng">
                <a:solidFill>
                  <a:schemeClr val="hlink"/>
                </a:solidFill>
                <a:latin typeface="Inter"/>
                <a:ea typeface="Inter"/>
                <a:cs typeface="Inter"/>
                <a:sym typeface="Inter"/>
                <a:hlinkClick r:id="rId7"/>
              </a:rPr>
              <a:t>Winter: Ways of Relating</a:t>
            </a:r>
            <a:r>
              <a:rPr lang="en" sz="1050">
                <a:solidFill>
                  <a:schemeClr val="dk1"/>
                </a:solidFill>
                <a:latin typeface="Inter"/>
                <a:ea typeface="Inter"/>
                <a:cs typeface="Inter"/>
                <a:sym typeface="Inter"/>
              </a:rPr>
              <a:t> (4 teachings)</a:t>
            </a:r>
            <a:endParaRPr sz="1050">
              <a:solidFill>
                <a:schemeClr val="dk1"/>
              </a:solidFill>
              <a:latin typeface="Inter"/>
              <a:ea typeface="Inter"/>
              <a:cs typeface="Inter"/>
              <a:sym typeface="Inter"/>
            </a:endParaRPr>
          </a:p>
          <a:p>
            <a:pPr indent="0" lvl="0" marL="0" rtl="0" algn="l">
              <a:lnSpc>
                <a:spcPct val="115000"/>
              </a:lnSpc>
              <a:spcBef>
                <a:spcPts val="1100"/>
              </a:spcBef>
              <a:spcAft>
                <a:spcPts val="0"/>
              </a:spcAft>
              <a:buClr>
                <a:schemeClr val="dk1"/>
              </a:buClr>
              <a:buSzPts val="1100"/>
              <a:buFont typeface="Arial"/>
              <a:buNone/>
            </a:pPr>
            <a:r>
              <a:rPr b="1" lang="en" sz="1050" u="sng">
                <a:solidFill>
                  <a:schemeClr val="hlink"/>
                </a:solidFill>
                <a:latin typeface="Inter"/>
                <a:ea typeface="Inter"/>
                <a:cs typeface="Inter"/>
                <a:sym typeface="Inter"/>
                <a:hlinkClick r:id="rId8"/>
              </a:rPr>
              <a:t>Spring: Coming to Know</a:t>
            </a:r>
            <a:r>
              <a:rPr lang="en" sz="1050">
                <a:solidFill>
                  <a:schemeClr val="dk1"/>
                </a:solidFill>
                <a:latin typeface="Inter"/>
                <a:ea typeface="Inter"/>
                <a:cs typeface="Inter"/>
                <a:sym typeface="Inter"/>
              </a:rPr>
              <a:t> (4 teachings)</a:t>
            </a:r>
            <a:endParaRPr sz="1050">
              <a:solidFill>
                <a:schemeClr val="dk1"/>
              </a:solidFill>
              <a:latin typeface="Inter"/>
              <a:ea typeface="Inter"/>
              <a:cs typeface="Inter"/>
              <a:sym typeface="Inter"/>
            </a:endParaRPr>
          </a:p>
          <a:p>
            <a:pPr indent="0" lvl="0" marL="0" rtl="0" algn="l">
              <a:lnSpc>
                <a:spcPct val="115000"/>
              </a:lnSpc>
              <a:spcBef>
                <a:spcPts val="1100"/>
              </a:spcBef>
              <a:spcAft>
                <a:spcPts val="0"/>
              </a:spcAft>
              <a:buClr>
                <a:schemeClr val="dk1"/>
              </a:buClr>
              <a:buSzPts val="1100"/>
              <a:buFont typeface="Arial"/>
              <a:buNone/>
            </a:pPr>
            <a:r>
              <a:rPr b="1" lang="en" sz="1050" u="sng">
                <a:solidFill>
                  <a:schemeClr val="hlink"/>
                </a:solidFill>
                <a:latin typeface="Inter"/>
                <a:ea typeface="Inter"/>
                <a:cs typeface="Inter"/>
                <a:sym typeface="Inter"/>
                <a:hlinkClick r:id="rId9"/>
              </a:rPr>
              <a:t>Summer: Ways of Doing</a:t>
            </a:r>
            <a:r>
              <a:rPr lang="en" sz="1050">
                <a:solidFill>
                  <a:schemeClr val="dk1"/>
                </a:solidFill>
                <a:latin typeface="Inter"/>
                <a:ea typeface="Inter"/>
                <a:cs typeface="Inter"/>
                <a:sym typeface="Inter"/>
              </a:rPr>
              <a:t> (4 teachings)</a:t>
            </a:r>
            <a:endParaRPr sz="1050">
              <a:solidFill>
                <a:schemeClr val="dk1"/>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Raleway"/>
              <a:buNone/>
              <a:defRPr>
                <a:latin typeface="Raleway"/>
                <a:ea typeface="Raleway"/>
                <a:cs typeface="Raleway"/>
                <a:sym typeface="Raleway"/>
              </a:defRPr>
            </a:lvl1pPr>
            <a:lvl2pPr lvl="1" rtl="0">
              <a:spcBef>
                <a:spcPts val="0"/>
              </a:spcBef>
              <a:spcAft>
                <a:spcPts val="0"/>
              </a:spcAft>
              <a:buSzPts val="2800"/>
              <a:buFont typeface="Raleway"/>
              <a:buNone/>
              <a:defRPr>
                <a:latin typeface="Raleway"/>
                <a:ea typeface="Raleway"/>
                <a:cs typeface="Raleway"/>
                <a:sym typeface="Raleway"/>
              </a:defRPr>
            </a:lvl2pPr>
            <a:lvl3pPr lvl="2" rtl="0">
              <a:spcBef>
                <a:spcPts val="0"/>
              </a:spcBef>
              <a:spcAft>
                <a:spcPts val="0"/>
              </a:spcAft>
              <a:buSzPts val="2800"/>
              <a:buFont typeface="Raleway"/>
              <a:buNone/>
              <a:defRPr>
                <a:latin typeface="Raleway"/>
                <a:ea typeface="Raleway"/>
                <a:cs typeface="Raleway"/>
                <a:sym typeface="Raleway"/>
              </a:defRPr>
            </a:lvl3pPr>
            <a:lvl4pPr lvl="3" rtl="0">
              <a:spcBef>
                <a:spcPts val="0"/>
              </a:spcBef>
              <a:spcAft>
                <a:spcPts val="0"/>
              </a:spcAft>
              <a:buSzPts val="2800"/>
              <a:buFont typeface="Raleway"/>
              <a:buNone/>
              <a:defRPr>
                <a:latin typeface="Raleway"/>
                <a:ea typeface="Raleway"/>
                <a:cs typeface="Raleway"/>
                <a:sym typeface="Raleway"/>
              </a:defRPr>
            </a:lvl4pPr>
            <a:lvl5pPr lvl="4" rtl="0">
              <a:spcBef>
                <a:spcPts val="0"/>
              </a:spcBef>
              <a:spcAft>
                <a:spcPts val="0"/>
              </a:spcAft>
              <a:buSzPts val="2800"/>
              <a:buFont typeface="Raleway"/>
              <a:buNone/>
              <a:defRPr>
                <a:latin typeface="Raleway"/>
                <a:ea typeface="Raleway"/>
                <a:cs typeface="Raleway"/>
                <a:sym typeface="Raleway"/>
              </a:defRPr>
            </a:lvl5pPr>
            <a:lvl6pPr lvl="5" rtl="0">
              <a:spcBef>
                <a:spcPts val="0"/>
              </a:spcBef>
              <a:spcAft>
                <a:spcPts val="0"/>
              </a:spcAft>
              <a:buSzPts val="2800"/>
              <a:buFont typeface="Raleway"/>
              <a:buNone/>
              <a:defRPr>
                <a:latin typeface="Raleway"/>
                <a:ea typeface="Raleway"/>
                <a:cs typeface="Raleway"/>
                <a:sym typeface="Raleway"/>
              </a:defRPr>
            </a:lvl6pPr>
            <a:lvl7pPr lvl="6" rtl="0">
              <a:spcBef>
                <a:spcPts val="0"/>
              </a:spcBef>
              <a:spcAft>
                <a:spcPts val="0"/>
              </a:spcAft>
              <a:buSzPts val="2800"/>
              <a:buFont typeface="Raleway"/>
              <a:buNone/>
              <a:defRPr>
                <a:latin typeface="Raleway"/>
                <a:ea typeface="Raleway"/>
                <a:cs typeface="Raleway"/>
                <a:sym typeface="Raleway"/>
              </a:defRPr>
            </a:lvl7pPr>
            <a:lvl8pPr lvl="7" rtl="0">
              <a:spcBef>
                <a:spcPts val="0"/>
              </a:spcBef>
              <a:spcAft>
                <a:spcPts val="0"/>
              </a:spcAft>
              <a:buSzPts val="2800"/>
              <a:buFont typeface="Raleway"/>
              <a:buNone/>
              <a:defRPr>
                <a:latin typeface="Raleway"/>
                <a:ea typeface="Raleway"/>
                <a:cs typeface="Raleway"/>
                <a:sym typeface="Raleway"/>
              </a:defRPr>
            </a:lvl8pPr>
            <a:lvl9pPr lvl="8" rtl="0">
              <a:spcBef>
                <a:spcPts val="0"/>
              </a:spcBef>
              <a:spcAft>
                <a:spcPts val="0"/>
              </a:spcAft>
              <a:buSzPts val="2800"/>
              <a:buFont typeface="Raleway"/>
              <a:buNone/>
              <a:defRPr>
                <a:latin typeface="Raleway"/>
                <a:ea typeface="Raleway"/>
                <a:cs typeface="Raleway"/>
                <a:sym typeface="Raleway"/>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Raleway"/>
              <a:buChar char="●"/>
              <a:defRPr sz="1400">
                <a:latin typeface="Raleway"/>
                <a:ea typeface="Raleway"/>
                <a:cs typeface="Raleway"/>
                <a:sym typeface="Raleway"/>
              </a:defRPr>
            </a:lvl1pPr>
            <a:lvl2pPr indent="-304800" lvl="1" marL="914400" rtl="0">
              <a:spcBef>
                <a:spcPts val="1600"/>
              </a:spcBef>
              <a:spcAft>
                <a:spcPts val="0"/>
              </a:spcAft>
              <a:buSzPts val="1200"/>
              <a:buFont typeface="Raleway"/>
              <a:buChar char="○"/>
              <a:defRPr sz="1200">
                <a:latin typeface="Raleway"/>
                <a:ea typeface="Raleway"/>
                <a:cs typeface="Raleway"/>
                <a:sym typeface="Raleway"/>
              </a:defRPr>
            </a:lvl2pPr>
            <a:lvl3pPr indent="-304800" lvl="2" marL="1371600" rtl="0">
              <a:spcBef>
                <a:spcPts val="1600"/>
              </a:spcBef>
              <a:spcAft>
                <a:spcPts val="0"/>
              </a:spcAft>
              <a:buSzPts val="1200"/>
              <a:buFont typeface="Raleway"/>
              <a:buChar char="■"/>
              <a:defRPr sz="1200">
                <a:latin typeface="Raleway"/>
                <a:ea typeface="Raleway"/>
                <a:cs typeface="Raleway"/>
                <a:sym typeface="Raleway"/>
              </a:defRPr>
            </a:lvl3pPr>
            <a:lvl4pPr indent="-304800" lvl="3" marL="1828800" rtl="0">
              <a:spcBef>
                <a:spcPts val="1600"/>
              </a:spcBef>
              <a:spcAft>
                <a:spcPts val="0"/>
              </a:spcAft>
              <a:buSzPts val="1200"/>
              <a:buFont typeface="Raleway"/>
              <a:buChar char="●"/>
              <a:defRPr sz="1200">
                <a:latin typeface="Raleway"/>
                <a:ea typeface="Raleway"/>
                <a:cs typeface="Raleway"/>
                <a:sym typeface="Raleway"/>
              </a:defRPr>
            </a:lvl4pPr>
            <a:lvl5pPr indent="-304800" lvl="4" marL="2286000" rtl="0">
              <a:spcBef>
                <a:spcPts val="1600"/>
              </a:spcBef>
              <a:spcAft>
                <a:spcPts val="0"/>
              </a:spcAft>
              <a:buSzPts val="1200"/>
              <a:buFont typeface="Raleway"/>
              <a:buChar char="○"/>
              <a:defRPr sz="1200">
                <a:latin typeface="Raleway"/>
                <a:ea typeface="Raleway"/>
                <a:cs typeface="Raleway"/>
                <a:sym typeface="Raleway"/>
              </a:defRPr>
            </a:lvl5pPr>
            <a:lvl6pPr indent="-304800" lvl="5" marL="2743200" rtl="0">
              <a:spcBef>
                <a:spcPts val="1600"/>
              </a:spcBef>
              <a:spcAft>
                <a:spcPts val="0"/>
              </a:spcAft>
              <a:buSzPts val="1200"/>
              <a:buFont typeface="Raleway"/>
              <a:buChar char="■"/>
              <a:defRPr sz="1200">
                <a:latin typeface="Raleway"/>
                <a:ea typeface="Raleway"/>
                <a:cs typeface="Raleway"/>
                <a:sym typeface="Raleway"/>
              </a:defRPr>
            </a:lvl6pPr>
            <a:lvl7pPr indent="-304800" lvl="6" marL="3200400" rtl="0">
              <a:spcBef>
                <a:spcPts val="1600"/>
              </a:spcBef>
              <a:spcAft>
                <a:spcPts val="0"/>
              </a:spcAft>
              <a:buSzPts val="1200"/>
              <a:buFont typeface="Raleway"/>
              <a:buChar char="●"/>
              <a:defRPr sz="1200">
                <a:latin typeface="Raleway"/>
                <a:ea typeface="Raleway"/>
                <a:cs typeface="Raleway"/>
                <a:sym typeface="Raleway"/>
              </a:defRPr>
            </a:lvl7pPr>
            <a:lvl8pPr indent="-304800" lvl="7" marL="3657600" rtl="0">
              <a:spcBef>
                <a:spcPts val="1600"/>
              </a:spcBef>
              <a:spcAft>
                <a:spcPts val="0"/>
              </a:spcAft>
              <a:buSzPts val="1200"/>
              <a:buFont typeface="Raleway"/>
              <a:buChar char="○"/>
              <a:defRPr sz="1200">
                <a:latin typeface="Raleway"/>
                <a:ea typeface="Raleway"/>
                <a:cs typeface="Raleway"/>
                <a:sym typeface="Raleway"/>
              </a:defRPr>
            </a:lvl8pPr>
            <a:lvl9pPr indent="-304800" lvl="8" marL="4114800" rtl="0">
              <a:spcBef>
                <a:spcPts val="1600"/>
              </a:spcBef>
              <a:spcAft>
                <a:spcPts val="1600"/>
              </a:spcAft>
              <a:buSzPts val="1200"/>
              <a:buFont typeface="Raleway"/>
              <a:buChar char="■"/>
              <a:defRPr sz="1200">
                <a:latin typeface="Raleway"/>
                <a:ea typeface="Raleway"/>
                <a:cs typeface="Raleway"/>
                <a:sym typeface="Raleway"/>
              </a:defRPr>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p:cSld name="SECTION_HEADER_1">
    <p:spTree>
      <p:nvGrpSpPr>
        <p:cNvPr id="95" name="Shape 95"/>
        <p:cNvGrpSpPr/>
        <p:nvPr/>
      </p:nvGrpSpPr>
      <p:grpSpPr>
        <a:xfrm>
          <a:off x="0" y="0"/>
          <a:ext cx="0" cy="0"/>
          <a:chOff x="0" y="0"/>
          <a:chExt cx="0" cy="0"/>
        </a:xfrm>
      </p:grpSpPr>
      <p:sp>
        <p:nvSpPr>
          <p:cNvPr id="96" name="Google Shape;96;p25"/>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97" name="Google Shape;97;p2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98" name="Google Shape;98;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9" name="Google Shape;99;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SzPts val="1100"/>
              <a:buNone/>
              <a:defRPr sz="900">
                <a:solidFill>
                  <a:srgbClr val="888888"/>
                </a:solidFill>
                <a:latin typeface="Calibri"/>
                <a:ea typeface="Calibri"/>
                <a:cs typeface="Calibri"/>
                <a:sym typeface="Calibri"/>
              </a:defRPr>
            </a:lvl1pPr>
            <a:lvl2pPr lvl="1"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0" name="Google Shape;100;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7F2E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7F2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1pPr>
            <a:lvl2pPr lvl="1"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2pPr>
            <a:lvl3pPr lvl="2"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3pPr>
            <a:lvl4pPr lvl="3"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4pPr>
            <a:lvl5pPr lvl="4"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5pPr>
            <a:lvl6pPr lvl="5"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6pPr>
            <a:lvl7pPr lvl="6"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7pPr>
            <a:lvl8pPr lvl="7"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8pPr>
            <a:lvl9pPr lvl="8" rtl="0">
              <a:spcBef>
                <a:spcPts val="0"/>
              </a:spcBef>
              <a:spcAft>
                <a:spcPts val="0"/>
              </a:spcAft>
              <a:buClr>
                <a:schemeClr val="dk1"/>
              </a:buClr>
              <a:buSzPts val="2800"/>
              <a:buFont typeface="Raleway"/>
              <a:buNone/>
              <a:defRPr sz="2800">
                <a:solidFill>
                  <a:schemeClr val="dk1"/>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indent="-317500" lvl="1" marL="914400" rtl="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indent="-317500" lvl="2" marL="1371600" rtl="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indent="-317500" lvl="3" marL="1828800" rtl="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indent="-317500" lvl="4" marL="2286000" rtl="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indent="-317500" lvl="5" marL="2743200" rtl="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indent="-317500" lvl="6" marL="3200400" rtl="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indent="-317500" lvl="7" marL="3657600" rtl="0">
              <a:lnSpc>
                <a:spcPct val="115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indent="-317500" lvl="8" marL="4114800" rtl="0">
              <a:lnSpc>
                <a:spcPct val="115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0.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nourishleadership.ca/resources-1?tag=digital%20resource%20bundle" TargetMode="External"/><Relationship Id="rId4" Type="http://schemas.openxmlformats.org/officeDocument/2006/relationships/image" Target="../media/image20.png"/><Relationship Id="rId5" Type="http://schemas.openxmlformats.org/officeDocument/2006/relationships/hyperlink" Target="https://www.youtube.com/playlist?list=PLbW2N6yLdjKP6zrUOwVEO06UKOlCFOlHh" TargetMode="External"/><Relationship Id="rId6" Type="http://schemas.openxmlformats.org/officeDocument/2006/relationships/image" Target="../media/image19.png"/><Relationship Id="rId7"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www.nourishleadership.ca/fiom-social" TargetMode="External"/><Relationship Id="rId4" Type="http://schemas.openxmlformats.org/officeDocument/2006/relationships/image" Target="../media/image1.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0" Type="http://schemas.openxmlformats.org/officeDocument/2006/relationships/hyperlink" Target="https://www.nourishleadership.ca/fiom-social" TargetMode="External"/><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hyperlink" Target="https://20441233.fs1.hubspotusercontent-na1.net/hubfs/20441233/2022-12-20%20-%20FIOM%20-%20Winter%20(12h08).pdf" TargetMode="External"/><Relationship Id="rId10" Type="http://schemas.openxmlformats.org/officeDocument/2006/relationships/image" Target="../media/image15.png"/><Relationship Id="rId13" Type="http://schemas.openxmlformats.org/officeDocument/2006/relationships/image" Target="../media/image1.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20441233.fs1.hubspotusercontent-na1.net/hubfs/20441233/2022-12-07%20-%20FIOM%20-%20Intro%20(16h22).pdf" TargetMode="External"/><Relationship Id="rId4" Type="http://schemas.openxmlformats.org/officeDocument/2006/relationships/image" Target="../media/image13.png"/><Relationship Id="rId9" Type="http://schemas.openxmlformats.org/officeDocument/2006/relationships/hyperlink" Target="https://20441233.fs1.hubspotusercontent-na1.net/hubfs/20441233/2023-01-13%20-%20FIOM%20-%20Spring%20(16h51).pdf" TargetMode="External"/><Relationship Id="rId5" Type="http://schemas.openxmlformats.org/officeDocument/2006/relationships/hyperlink" Target="https://20441233.fs1.hubspotusercontent-na1.net/hubfs/20441233/2022-12-07%20-%20FIOM%20-%20Fall%20(17h02).pdf" TargetMode="External"/><Relationship Id="rId6" Type="http://schemas.openxmlformats.org/officeDocument/2006/relationships/image" Target="../media/image17.png"/><Relationship Id="rId7" Type="http://schemas.openxmlformats.org/officeDocument/2006/relationships/hyperlink" Target="https://20441233.fs1.hubspotusercontent-na1.net/hubfs/20441233/2023-01-11%20-%20FIOM%20-%20Summer%20(15h52).pdf" TargetMode="External"/><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p:nvPr/>
        </p:nvSpPr>
        <p:spPr>
          <a:xfrm>
            <a:off x="0" y="3652025"/>
            <a:ext cx="9144000" cy="1562700"/>
          </a:xfrm>
          <a:prstGeom prst="rect">
            <a:avLst/>
          </a:prstGeom>
          <a:solidFill>
            <a:srgbClr val="6800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680036"/>
              </a:highlight>
            </a:endParaRPr>
          </a:p>
        </p:txBody>
      </p:sp>
      <p:sp>
        <p:nvSpPr>
          <p:cNvPr id="106" name="Google Shape;106;p26"/>
          <p:cNvSpPr txBox="1"/>
          <p:nvPr/>
        </p:nvSpPr>
        <p:spPr>
          <a:xfrm>
            <a:off x="571050" y="2964950"/>
            <a:ext cx="8450100" cy="14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680036"/>
                </a:solidFill>
                <a:latin typeface="Inter"/>
                <a:ea typeface="Inter"/>
                <a:cs typeface="Inter"/>
                <a:sym typeface="Inter"/>
              </a:rPr>
              <a:t>Food is Our Medicine </a:t>
            </a:r>
            <a:endParaRPr b="1" sz="3200">
              <a:solidFill>
                <a:schemeClr val="dk1"/>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107" name="Google Shape;107;p26"/>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108" name="Google Shape;10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9" name="Google Shape;109;p26"/>
          <p:cNvSpPr txBox="1"/>
          <p:nvPr/>
        </p:nvSpPr>
        <p:spPr>
          <a:xfrm>
            <a:off x="571050" y="3652025"/>
            <a:ext cx="7323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lt1"/>
                </a:solidFill>
                <a:latin typeface="Inter"/>
                <a:ea typeface="Inter"/>
                <a:cs typeface="Inter"/>
                <a:sym typeface="Inter"/>
              </a:rPr>
              <a:t>Welcome to the Learning Journey.</a:t>
            </a:r>
            <a:endParaRPr b="1" sz="3200">
              <a:solidFill>
                <a:schemeClr val="lt1"/>
              </a:solidFill>
              <a:latin typeface="Inter"/>
              <a:ea typeface="Inter"/>
              <a:cs typeface="Inter"/>
              <a:sym typeface="Inter"/>
            </a:endParaRPr>
          </a:p>
        </p:txBody>
      </p:sp>
      <p:pic>
        <p:nvPicPr>
          <p:cNvPr id="110" name="Google Shape;110;p26"/>
          <p:cNvPicPr preferRelativeResize="0"/>
          <p:nvPr/>
        </p:nvPicPr>
        <p:blipFill rotWithShape="1">
          <a:blip r:embed="rId4">
            <a:alphaModFix/>
          </a:blip>
          <a:srcRect b="20501" l="23317" r="26113" t="22819"/>
          <a:stretch/>
        </p:blipFill>
        <p:spPr>
          <a:xfrm>
            <a:off x="429325" y="811350"/>
            <a:ext cx="1742275" cy="1952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5"/>
          <p:cNvSpPr/>
          <p:nvPr/>
        </p:nvSpPr>
        <p:spPr>
          <a:xfrm>
            <a:off x="0" y="3652025"/>
            <a:ext cx="9144000" cy="1562700"/>
          </a:xfrm>
          <a:prstGeom prst="rect">
            <a:avLst/>
          </a:prstGeom>
          <a:solidFill>
            <a:srgbClr val="6800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680036"/>
              </a:highlight>
            </a:endParaRPr>
          </a:p>
        </p:txBody>
      </p:sp>
      <p:sp>
        <p:nvSpPr>
          <p:cNvPr id="190" name="Google Shape;190;p35"/>
          <p:cNvSpPr txBox="1"/>
          <p:nvPr/>
        </p:nvSpPr>
        <p:spPr>
          <a:xfrm>
            <a:off x="571050" y="2972738"/>
            <a:ext cx="8450100" cy="14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rgbClr val="680036"/>
                </a:solidFill>
                <a:latin typeface="Inter"/>
                <a:ea typeface="Inter"/>
                <a:cs typeface="Inter"/>
                <a:sym typeface="Inter"/>
              </a:rPr>
              <a:t>Food is Our Medicine: Introduction</a:t>
            </a:r>
            <a:endParaRPr b="1" sz="2800">
              <a:solidFill>
                <a:srgbClr val="680036"/>
              </a:solidFill>
              <a:latin typeface="Inter"/>
              <a:ea typeface="Inter"/>
              <a:cs typeface="Inter"/>
              <a:sym typeface="Inter"/>
            </a:endParaRPr>
          </a:p>
          <a:p>
            <a:pPr indent="0" lvl="0" marL="0" rtl="0" algn="l">
              <a:spcBef>
                <a:spcPts val="0"/>
              </a:spcBef>
              <a:spcAft>
                <a:spcPts val="0"/>
              </a:spcAft>
              <a:buNone/>
            </a:pPr>
            <a:r>
              <a:t/>
            </a:r>
            <a:endParaRPr b="1" sz="2800">
              <a:solidFill>
                <a:srgbClr val="680036"/>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191" name="Google Shape;191;p35"/>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192" name="Google Shape;192;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3" name="Google Shape;193;p35"/>
          <p:cNvPicPr preferRelativeResize="0"/>
          <p:nvPr/>
        </p:nvPicPr>
        <p:blipFill rotWithShape="1">
          <a:blip r:embed="rId4">
            <a:alphaModFix/>
          </a:blip>
          <a:srcRect b="20501" l="23317" r="26113" t="22819"/>
          <a:stretch/>
        </p:blipFill>
        <p:spPr>
          <a:xfrm>
            <a:off x="429325" y="811350"/>
            <a:ext cx="1742275" cy="1952725"/>
          </a:xfrm>
          <a:prstGeom prst="rect">
            <a:avLst/>
          </a:prstGeom>
          <a:noFill/>
          <a:ln>
            <a:noFill/>
          </a:ln>
        </p:spPr>
      </p:pic>
      <p:sp>
        <p:nvSpPr>
          <p:cNvPr id="194" name="Google Shape;194;p35"/>
          <p:cNvSpPr txBox="1"/>
          <p:nvPr/>
        </p:nvSpPr>
        <p:spPr>
          <a:xfrm>
            <a:off x="571050" y="3652025"/>
            <a:ext cx="6723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chemeClr val="lt1"/>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6"/>
          <p:cNvPicPr preferRelativeResize="0"/>
          <p:nvPr/>
        </p:nvPicPr>
        <p:blipFill rotWithShape="1">
          <a:blip r:embed="rId3">
            <a:alphaModFix/>
          </a:blip>
          <a:srcRect b="3474" l="62574" r="0" t="0"/>
          <a:stretch/>
        </p:blipFill>
        <p:spPr>
          <a:xfrm>
            <a:off x="4124900" y="-16675"/>
            <a:ext cx="5019100" cy="5176850"/>
          </a:xfrm>
          <a:prstGeom prst="rect">
            <a:avLst/>
          </a:prstGeom>
          <a:noFill/>
          <a:ln>
            <a:noFill/>
          </a:ln>
        </p:spPr>
      </p:pic>
      <p:sp>
        <p:nvSpPr>
          <p:cNvPr id="200" name="Google Shape;200;p36"/>
          <p:cNvSpPr txBox="1"/>
          <p:nvPr/>
        </p:nvSpPr>
        <p:spPr>
          <a:xfrm>
            <a:off x="288375" y="570750"/>
            <a:ext cx="3573900" cy="409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What to Expect</a:t>
            </a:r>
            <a:endParaRPr b="1" sz="2000">
              <a:solidFill>
                <a:srgbClr val="680036"/>
              </a:solidFill>
              <a:latin typeface="Inter"/>
              <a:ea typeface="Inter"/>
              <a:cs typeface="Inter"/>
              <a:sym typeface="Inter"/>
            </a:endParaRPr>
          </a:p>
          <a:p>
            <a:pPr indent="0" lvl="0" marL="1371600" rtl="0" algn="l">
              <a:spcBef>
                <a:spcPts val="0"/>
              </a:spcBef>
              <a:spcAft>
                <a:spcPts val="0"/>
              </a:spcAft>
              <a:buNone/>
            </a:pPr>
            <a:r>
              <a:t/>
            </a:r>
            <a:endParaRPr b="1"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Raleway"/>
              <a:buChar char="●"/>
            </a:pPr>
            <a:r>
              <a:rPr b="1" lang="en" sz="1200">
                <a:solidFill>
                  <a:schemeClr val="dk1"/>
                </a:solidFill>
                <a:latin typeface="Inter"/>
                <a:ea typeface="Inter"/>
                <a:cs typeface="Inter"/>
                <a:sym typeface="Inter"/>
              </a:rPr>
              <a:t>Core resources</a:t>
            </a:r>
            <a:r>
              <a:rPr lang="en" sz="1200">
                <a:solidFill>
                  <a:schemeClr val="dk1"/>
                </a:solidFill>
                <a:latin typeface="Inter"/>
                <a:ea typeface="Inter"/>
                <a:cs typeface="Inter"/>
                <a:sym typeface="Inter"/>
              </a:rPr>
              <a:t> and </a:t>
            </a:r>
            <a:r>
              <a:rPr b="1" lang="en" sz="1200">
                <a:solidFill>
                  <a:schemeClr val="dk1"/>
                </a:solidFill>
                <a:latin typeface="Inter"/>
                <a:ea typeface="Inter"/>
                <a:cs typeface="Inter"/>
                <a:sym typeface="Inter"/>
              </a:rPr>
              <a:t>key resources </a:t>
            </a:r>
            <a:r>
              <a:rPr lang="en" sz="1200">
                <a:solidFill>
                  <a:schemeClr val="dk1"/>
                </a:solidFill>
                <a:latin typeface="Inter"/>
                <a:ea typeface="Inter"/>
                <a:cs typeface="Inter"/>
                <a:sym typeface="Inter"/>
              </a:rPr>
              <a:t>are the foundation of each teaching, and are often from sources outside of Nourish. They are intended to be read or watched in their entirety, though we sometimes draw your attention to only part of the resource (e.g., specific pages of a text or sections of a video).</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b="1" lang="en" sz="1200">
                <a:solidFill>
                  <a:schemeClr val="dk1"/>
                </a:solidFill>
                <a:latin typeface="Inter"/>
                <a:ea typeface="Inter"/>
                <a:cs typeface="Inter"/>
                <a:sym typeface="Inter"/>
              </a:rPr>
              <a:t>Additional resources</a:t>
            </a:r>
            <a:r>
              <a:rPr lang="en" sz="1200">
                <a:solidFill>
                  <a:schemeClr val="dk1"/>
                </a:solidFill>
                <a:latin typeface="Inter"/>
                <a:ea typeface="Inter"/>
                <a:cs typeface="Inter"/>
                <a:sym typeface="Inter"/>
              </a:rPr>
              <a:t> are optional and are listed at the end of each teaching, allowing you to dive deeper into some of the subject areas covered.</a:t>
            </a:r>
            <a:endParaRPr sz="1200">
              <a:solidFill>
                <a:schemeClr val="dk1"/>
              </a:solidFill>
              <a:latin typeface="Inter"/>
              <a:ea typeface="Inter"/>
              <a:cs typeface="Inter"/>
              <a:sym typeface="Inter"/>
            </a:endParaRPr>
          </a:p>
          <a:p>
            <a:pPr indent="-317500" lvl="0" marL="457200" rtl="0" algn="l">
              <a:spcBef>
                <a:spcPts val="0"/>
              </a:spcBef>
              <a:spcAft>
                <a:spcPts val="0"/>
              </a:spcAft>
              <a:buClr>
                <a:srgbClr val="680036"/>
              </a:buClr>
              <a:buSzPts val="1400"/>
              <a:buFont typeface="Inter"/>
              <a:buChar char="●"/>
            </a:pPr>
            <a:r>
              <a:rPr b="1" lang="en">
                <a:solidFill>
                  <a:srgbClr val="680036"/>
                </a:solidFill>
                <a:latin typeface="Inter"/>
                <a:ea typeface="Inter"/>
                <a:cs typeface="Inter"/>
                <a:sym typeface="Inter"/>
              </a:rPr>
              <a:t>Journaling prompts</a:t>
            </a:r>
            <a:r>
              <a:rPr lang="en">
                <a:solidFill>
                  <a:srgbClr val="680036"/>
                </a:solidFill>
                <a:latin typeface="Inter"/>
                <a:ea typeface="Inter"/>
                <a:cs typeface="Inter"/>
                <a:sym typeface="Inter"/>
              </a:rPr>
              <a:t> are the questions you are encouraged to fill out for the online course.</a:t>
            </a:r>
            <a:endParaRPr>
              <a:solidFill>
                <a:srgbClr val="680036"/>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Char char="●"/>
            </a:pPr>
            <a:r>
              <a:rPr b="1" lang="en" sz="1200">
                <a:solidFill>
                  <a:schemeClr val="dk1"/>
                </a:solidFill>
                <a:latin typeface="Inter"/>
                <a:ea typeface="Inter"/>
                <a:cs typeface="Inter"/>
                <a:sym typeface="Inter"/>
              </a:rPr>
              <a:t>Pause and reflect</a:t>
            </a:r>
            <a:r>
              <a:rPr lang="en" sz="1200">
                <a:solidFill>
                  <a:schemeClr val="dk1"/>
                </a:solidFill>
                <a:latin typeface="Inter"/>
                <a:ea typeface="Inter"/>
                <a:cs typeface="Inter"/>
                <a:sym typeface="Inter"/>
              </a:rPr>
              <a:t> questions are not mandatory, and encourage you to slow down and think more before continuing.</a:t>
            </a:r>
            <a:endParaRPr b="1" sz="2000">
              <a:solidFill>
                <a:srgbClr val="680036"/>
              </a:solidFill>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7"/>
          <p:cNvSpPr txBox="1"/>
          <p:nvPr/>
        </p:nvSpPr>
        <p:spPr>
          <a:xfrm>
            <a:off x="288375" y="1032600"/>
            <a:ext cx="3573900" cy="307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Journaling prompts</a:t>
            </a:r>
            <a:endParaRPr b="1" sz="2000">
              <a:solidFill>
                <a:srgbClr val="680036"/>
              </a:solidFill>
              <a:latin typeface="Inter"/>
              <a:ea typeface="Inter"/>
              <a:cs typeface="Inter"/>
              <a:sym typeface="Inter"/>
            </a:endParaRPr>
          </a:p>
          <a:p>
            <a:pPr indent="0" lvl="0" marL="457200" rtl="0" algn="l">
              <a:spcBef>
                <a:spcPts val="0"/>
              </a:spcBef>
              <a:spcAft>
                <a:spcPts val="0"/>
              </a:spcAft>
              <a:buNone/>
            </a:pPr>
            <a:r>
              <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Why did you decide to go on this Learning Journey?</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What do you think you might gain by completing this Learning Journey?</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What hopes and fears come up as you think about the learning (and unlearning) that might be ahead?</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By when do you commit to completing the four seasons of this Learning Journey?</a:t>
            </a:r>
            <a:endParaRPr sz="1200">
              <a:solidFill>
                <a:schemeClr val="dk1"/>
              </a:solidFill>
              <a:latin typeface="Inter"/>
              <a:ea typeface="Inter"/>
              <a:cs typeface="Inter"/>
              <a:sym typeface="Inter"/>
            </a:endParaRPr>
          </a:p>
          <a:p>
            <a:pPr indent="-304800" lvl="0" marL="457200" rtl="0" algn="l">
              <a:spcBef>
                <a:spcPts val="0"/>
              </a:spcBef>
              <a:spcAft>
                <a:spcPts val="0"/>
              </a:spcAft>
              <a:buClr>
                <a:schemeClr val="dk1"/>
              </a:buClr>
              <a:buSzPts val="1200"/>
              <a:buFont typeface="Inter"/>
              <a:buAutoNum type="arabicPeriod"/>
            </a:pPr>
            <a:r>
              <a:rPr lang="en" sz="1200">
                <a:solidFill>
                  <a:schemeClr val="dk1"/>
                </a:solidFill>
                <a:latin typeface="Inter"/>
                <a:ea typeface="Inter"/>
                <a:cs typeface="Inter"/>
                <a:sym typeface="Inter"/>
              </a:rPr>
              <a:t>Have you invited any colleagues to accompany you with a shared goal for completion?</a:t>
            </a:r>
            <a:endParaRPr b="1" sz="2000">
              <a:solidFill>
                <a:srgbClr val="680036"/>
              </a:solidFill>
              <a:latin typeface="Inter"/>
              <a:ea typeface="Inter"/>
              <a:cs typeface="Inter"/>
              <a:sym typeface="Inter"/>
            </a:endParaRPr>
          </a:p>
        </p:txBody>
      </p:sp>
      <p:pic>
        <p:nvPicPr>
          <p:cNvPr id="206" name="Google Shape;206;p37"/>
          <p:cNvPicPr preferRelativeResize="0"/>
          <p:nvPr/>
        </p:nvPicPr>
        <p:blipFill rotWithShape="1">
          <a:blip r:embed="rId3">
            <a:alphaModFix/>
          </a:blip>
          <a:srcRect b="3474" l="62574" r="0" t="0"/>
          <a:stretch/>
        </p:blipFill>
        <p:spPr>
          <a:xfrm>
            <a:off x="4124900" y="-16675"/>
            <a:ext cx="5019100" cy="5176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8"/>
          <p:cNvSpPr/>
          <p:nvPr/>
        </p:nvSpPr>
        <p:spPr>
          <a:xfrm>
            <a:off x="0" y="3652025"/>
            <a:ext cx="9144000" cy="1562700"/>
          </a:xfrm>
          <a:prstGeom prst="rect">
            <a:avLst/>
          </a:prstGeom>
          <a:solidFill>
            <a:srgbClr val="6800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680036"/>
              </a:highlight>
            </a:endParaRPr>
          </a:p>
        </p:txBody>
      </p:sp>
      <p:sp>
        <p:nvSpPr>
          <p:cNvPr id="212" name="Google Shape;212;p38"/>
          <p:cNvSpPr txBox="1"/>
          <p:nvPr/>
        </p:nvSpPr>
        <p:spPr>
          <a:xfrm>
            <a:off x="571050" y="2972738"/>
            <a:ext cx="8450100" cy="14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680036"/>
                </a:solidFill>
                <a:latin typeface="Inter"/>
                <a:ea typeface="Inter"/>
                <a:cs typeface="Inter"/>
                <a:sym typeface="Inter"/>
              </a:rPr>
              <a:t>The journey continues.</a:t>
            </a:r>
            <a:endParaRPr b="1" sz="2800">
              <a:solidFill>
                <a:schemeClr val="dk1"/>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213" name="Google Shape;213;p38"/>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214" name="Google Shape;214;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5" name="Google Shape;215;p38"/>
          <p:cNvPicPr preferRelativeResize="0"/>
          <p:nvPr/>
        </p:nvPicPr>
        <p:blipFill rotWithShape="1">
          <a:blip r:embed="rId4">
            <a:alphaModFix/>
          </a:blip>
          <a:srcRect b="20501" l="23317" r="26113" t="22819"/>
          <a:stretch/>
        </p:blipFill>
        <p:spPr>
          <a:xfrm>
            <a:off x="429325" y="811350"/>
            <a:ext cx="1742275" cy="1952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9"/>
          <p:cNvSpPr/>
          <p:nvPr/>
        </p:nvSpPr>
        <p:spPr>
          <a:xfrm>
            <a:off x="0" y="3652025"/>
            <a:ext cx="9144000" cy="1562700"/>
          </a:xfrm>
          <a:prstGeom prst="rect">
            <a:avLst/>
          </a:prstGeom>
          <a:solidFill>
            <a:srgbClr val="E84B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18830"/>
              </a:highlight>
            </a:endParaRPr>
          </a:p>
        </p:txBody>
      </p:sp>
      <p:sp>
        <p:nvSpPr>
          <p:cNvPr id="221" name="Google Shape;221;p39"/>
          <p:cNvSpPr txBox="1"/>
          <p:nvPr/>
        </p:nvSpPr>
        <p:spPr>
          <a:xfrm>
            <a:off x="571050" y="3115575"/>
            <a:ext cx="8450100" cy="15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E84B20"/>
                </a:solidFill>
                <a:latin typeface="Inter"/>
                <a:ea typeface="Inter"/>
                <a:cs typeface="Inter"/>
                <a:sym typeface="Inter"/>
              </a:rPr>
              <a:t>Food is Our Medicine: </a:t>
            </a:r>
            <a:r>
              <a:rPr b="1" lang="en" sz="2800">
                <a:solidFill>
                  <a:srgbClr val="E84B20"/>
                </a:solidFill>
                <a:latin typeface="Inter"/>
                <a:ea typeface="Inter"/>
                <a:cs typeface="Inter"/>
                <a:sym typeface="Inter"/>
              </a:rPr>
              <a:t>Food is Culture</a:t>
            </a:r>
            <a:endParaRPr b="1" sz="2800">
              <a:solidFill>
                <a:srgbClr val="E84B20"/>
              </a:solidFill>
              <a:latin typeface="Inter"/>
              <a:ea typeface="Inter"/>
              <a:cs typeface="Inter"/>
              <a:sym typeface="Inter"/>
            </a:endParaRPr>
          </a:p>
          <a:p>
            <a:pPr indent="0" lvl="0" marL="0" rtl="0" algn="l">
              <a:spcBef>
                <a:spcPts val="0"/>
              </a:spcBef>
              <a:spcAft>
                <a:spcPts val="0"/>
              </a:spcAft>
              <a:buNone/>
            </a:pPr>
            <a:r>
              <a:rPr b="1" lang="en" sz="3300">
                <a:solidFill>
                  <a:srgbClr val="E84B20"/>
                </a:solidFill>
                <a:latin typeface="Inter"/>
                <a:ea typeface="Inter"/>
                <a:cs typeface="Inter"/>
                <a:sym typeface="Inter"/>
              </a:rPr>
              <a:t> </a:t>
            </a:r>
            <a:endParaRPr b="1" sz="1300">
              <a:solidFill>
                <a:srgbClr val="E84B20"/>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222" name="Google Shape;222;p39"/>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223" name="Google Shape;223;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4" name="Google Shape;224;p39"/>
          <p:cNvSpPr txBox="1"/>
          <p:nvPr/>
        </p:nvSpPr>
        <p:spPr>
          <a:xfrm>
            <a:off x="571050" y="3652025"/>
            <a:ext cx="635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Inter"/>
                <a:ea typeface="Inter"/>
                <a:cs typeface="Inter"/>
                <a:sym typeface="Inter"/>
              </a:rPr>
              <a:t>Welcome to Fall.</a:t>
            </a:r>
            <a:endParaRPr b="1" sz="2800">
              <a:solidFill>
                <a:schemeClr val="lt1"/>
              </a:solidFill>
              <a:latin typeface="Inter"/>
              <a:ea typeface="Inter"/>
              <a:cs typeface="Inter"/>
              <a:sym typeface="Inter"/>
            </a:endParaRPr>
          </a:p>
        </p:txBody>
      </p:sp>
      <p:pic>
        <p:nvPicPr>
          <p:cNvPr id="225" name="Google Shape;225;p39"/>
          <p:cNvPicPr preferRelativeResize="0"/>
          <p:nvPr/>
        </p:nvPicPr>
        <p:blipFill rotWithShape="1">
          <a:blip r:embed="rId4">
            <a:alphaModFix/>
          </a:blip>
          <a:srcRect b="24868" l="26704" r="28744" t="0"/>
          <a:stretch/>
        </p:blipFill>
        <p:spPr>
          <a:xfrm>
            <a:off x="381125" y="-303325"/>
            <a:ext cx="1850650" cy="3120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40"/>
          <p:cNvPicPr preferRelativeResize="0"/>
          <p:nvPr/>
        </p:nvPicPr>
        <p:blipFill>
          <a:blip r:embed="rId3">
            <a:alphaModFix/>
          </a:blip>
          <a:stretch>
            <a:fillRect/>
          </a:stretch>
        </p:blipFill>
        <p:spPr>
          <a:xfrm>
            <a:off x="0" y="-20450"/>
            <a:ext cx="5019110" cy="5143500"/>
          </a:xfrm>
          <a:prstGeom prst="rect">
            <a:avLst/>
          </a:prstGeom>
          <a:noFill/>
          <a:ln>
            <a:noFill/>
          </a:ln>
        </p:spPr>
      </p:pic>
      <p:sp>
        <p:nvSpPr>
          <p:cNvPr id="231" name="Google Shape;231;p40"/>
          <p:cNvSpPr txBox="1"/>
          <p:nvPr/>
        </p:nvSpPr>
        <p:spPr>
          <a:xfrm>
            <a:off x="5227250" y="81135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2" name="Google Shape;232;p40"/>
          <p:cNvSpPr txBox="1"/>
          <p:nvPr/>
        </p:nvSpPr>
        <p:spPr>
          <a:xfrm>
            <a:off x="5227250" y="811350"/>
            <a:ext cx="3573900" cy="421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E84B20"/>
                </a:solidFill>
                <a:latin typeface="Inter"/>
                <a:ea typeface="Inter"/>
                <a:cs typeface="Inter"/>
                <a:sym typeface="Inter"/>
              </a:rPr>
              <a:t>Teaching 1: Embracing multiple perspectives</a:t>
            </a:r>
            <a:endParaRPr b="1" sz="1700">
              <a:solidFill>
                <a:srgbClr val="E84B20"/>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0" lvl="0" marL="0" rtl="0" algn="l">
              <a:spcBef>
                <a:spcPts val="0"/>
              </a:spcBef>
              <a:spcAft>
                <a:spcPts val="0"/>
              </a:spcAft>
              <a:buNone/>
            </a:pPr>
            <a:r>
              <a:rPr lang="en" sz="1200">
                <a:solidFill>
                  <a:srgbClr val="E84B20"/>
                </a:solidFill>
                <a:latin typeface="Inter"/>
                <a:ea typeface="Inter"/>
                <a:cs typeface="Inter"/>
                <a:sym typeface="Inter"/>
              </a:rPr>
              <a:t>Journaling prompts</a:t>
            </a:r>
            <a:endParaRPr sz="1200">
              <a:solidFill>
                <a:srgbClr val="E84B20"/>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How do the spaces you move through (your community, your workplace, your home) shape, change, or reinforce the lens you see through?</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lens(es) does your workplace privilege or reward you for using?</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In the video, Elder Albert Marshall asks how we can weave back and forth between these two ways of knowing. Are you ready and willing to “put on another [or different] lens”?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do you stand to lose by trying on a different lens? What emotions, thoughts, or sensations come up?</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do you think you might gain from seeing through a different lens?</a:t>
            </a:r>
            <a:endParaRPr sz="1300">
              <a:solidFill>
                <a:srgbClr val="E84B20"/>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1"/>
          <p:cNvPicPr preferRelativeResize="0"/>
          <p:nvPr/>
        </p:nvPicPr>
        <p:blipFill>
          <a:blip r:embed="rId3">
            <a:alphaModFix/>
          </a:blip>
          <a:stretch>
            <a:fillRect/>
          </a:stretch>
        </p:blipFill>
        <p:spPr>
          <a:xfrm>
            <a:off x="0" y="-20450"/>
            <a:ext cx="5019110" cy="5143500"/>
          </a:xfrm>
          <a:prstGeom prst="rect">
            <a:avLst/>
          </a:prstGeom>
          <a:noFill/>
          <a:ln>
            <a:noFill/>
          </a:ln>
        </p:spPr>
      </p:pic>
      <p:sp>
        <p:nvSpPr>
          <p:cNvPr id="238" name="Google Shape;238;p41"/>
          <p:cNvSpPr txBox="1"/>
          <p:nvPr/>
        </p:nvSpPr>
        <p:spPr>
          <a:xfrm>
            <a:off x="5227250" y="81135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9" name="Google Shape;239;p41"/>
          <p:cNvSpPr txBox="1"/>
          <p:nvPr/>
        </p:nvSpPr>
        <p:spPr>
          <a:xfrm>
            <a:off x="5227250" y="811350"/>
            <a:ext cx="35343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E84B20"/>
                </a:solidFill>
                <a:latin typeface="Inter"/>
                <a:ea typeface="Inter"/>
                <a:cs typeface="Inter"/>
                <a:sym typeface="Inter"/>
              </a:rPr>
              <a:t>Teaching 2: Situating yourself and the work</a:t>
            </a:r>
            <a:endParaRPr b="1" sz="1700">
              <a:solidFill>
                <a:srgbClr val="E84B20"/>
              </a:solidFill>
              <a:latin typeface="Inter"/>
              <a:ea typeface="Inter"/>
              <a:cs typeface="Inter"/>
              <a:sym typeface="Inter"/>
            </a:endParaRPr>
          </a:p>
          <a:p>
            <a:pPr indent="0" lvl="0" marL="0" rtl="0" algn="l">
              <a:spcBef>
                <a:spcPts val="0"/>
              </a:spcBef>
              <a:spcAft>
                <a:spcPts val="0"/>
              </a:spcAft>
              <a:buNone/>
            </a:pPr>
            <a:r>
              <a:t/>
            </a:r>
            <a:endParaRPr b="1" sz="1300">
              <a:solidFill>
                <a:srgbClr val="E84B20"/>
              </a:solidFill>
              <a:latin typeface="Inter"/>
              <a:ea typeface="Inter"/>
              <a:cs typeface="Inter"/>
              <a:sym typeface="Inter"/>
            </a:endParaRPr>
          </a:p>
          <a:p>
            <a:pPr indent="0" lvl="0" marL="0" rtl="0" algn="l">
              <a:spcBef>
                <a:spcPts val="0"/>
              </a:spcBef>
              <a:spcAft>
                <a:spcPts val="0"/>
              </a:spcAft>
              <a:buNone/>
            </a:pPr>
            <a:r>
              <a:rPr lang="en" sz="1200">
                <a:solidFill>
                  <a:srgbClr val="E84B20"/>
                </a:solidFill>
                <a:latin typeface="Inter"/>
                <a:ea typeface="Inter"/>
                <a:cs typeface="Inter"/>
                <a:sym typeface="Inter"/>
              </a:rPr>
              <a:t>Journaling prompts</a:t>
            </a:r>
            <a:endParaRPr sz="1200">
              <a:solidFill>
                <a:srgbClr val="E84B20"/>
              </a:solidFill>
              <a:latin typeface="Inter"/>
              <a:ea typeface="Inter"/>
              <a:cs typeface="Inter"/>
              <a:sym typeface="Inter"/>
            </a:endParaRPr>
          </a:p>
          <a:p>
            <a:pPr indent="0" lvl="0" marL="0" rtl="0" algn="l">
              <a:spcBef>
                <a:spcPts val="0"/>
              </a:spcBef>
              <a:spcAft>
                <a:spcPts val="0"/>
              </a:spcAft>
              <a:buNone/>
            </a:pPr>
            <a:r>
              <a:t/>
            </a:r>
            <a:endParaRPr sz="13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What traditional territory do you live and</a:t>
            </a:r>
            <a:endParaRPr sz="1200">
              <a:solidFill>
                <a:schemeClr val="dk1"/>
              </a:solidFill>
            </a:endParaRPr>
          </a:p>
          <a:p>
            <a:pPr indent="0" lvl="0" marL="457200" rtl="0" algn="l">
              <a:spcBef>
                <a:spcPts val="0"/>
              </a:spcBef>
              <a:spcAft>
                <a:spcPts val="0"/>
              </a:spcAft>
              <a:buClr>
                <a:schemeClr val="dk1"/>
              </a:buClr>
              <a:buSzPts val="1100"/>
              <a:buFont typeface="Arial"/>
              <a:buNone/>
            </a:pPr>
            <a:r>
              <a:rPr lang="en" sz="1200">
                <a:solidFill>
                  <a:schemeClr val="dk1"/>
                </a:solidFill>
              </a:rPr>
              <a:t>work on? How do you relate to this land?</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questions do you have about the</a:t>
            </a:r>
            <a:endParaRPr sz="1200">
              <a:solidFill>
                <a:schemeClr val="dk1"/>
              </a:solidFill>
            </a:endParaRPr>
          </a:p>
          <a:p>
            <a:pPr indent="0" lvl="0" marL="457200" rtl="0" algn="l">
              <a:spcBef>
                <a:spcPts val="0"/>
              </a:spcBef>
              <a:spcAft>
                <a:spcPts val="0"/>
              </a:spcAft>
              <a:buClr>
                <a:schemeClr val="dk1"/>
              </a:buClr>
              <a:buSzPts val="1100"/>
              <a:buFont typeface="Arial"/>
              <a:buNone/>
            </a:pPr>
            <a:r>
              <a:rPr lang="en" sz="1200">
                <a:solidFill>
                  <a:schemeClr val="dk1"/>
                </a:solidFill>
              </a:rPr>
              <a:t>Indigenous ways of doing and culture from</a:t>
            </a:r>
            <a:endParaRPr sz="1200">
              <a:solidFill>
                <a:schemeClr val="dk1"/>
              </a:solidFill>
            </a:endParaRPr>
          </a:p>
          <a:p>
            <a:pPr indent="0" lvl="0" marL="457200" rtl="0" algn="l">
              <a:spcBef>
                <a:spcPts val="0"/>
              </a:spcBef>
              <a:spcAft>
                <a:spcPts val="0"/>
              </a:spcAft>
              <a:buClr>
                <a:schemeClr val="dk1"/>
              </a:buClr>
              <a:buSzPts val="1100"/>
              <a:buFont typeface="Arial"/>
              <a:buNone/>
            </a:pPr>
            <a:r>
              <a:rPr lang="en" sz="1200">
                <a:solidFill>
                  <a:schemeClr val="dk1"/>
                </a:solidFill>
              </a:rPr>
              <a:t>your community? Try to come up with 2–3</a:t>
            </a:r>
            <a:endParaRPr sz="1200">
              <a:solidFill>
                <a:schemeClr val="dk1"/>
              </a:solidFill>
            </a:endParaRPr>
          </a:p>
          <a:p>
            <a:pPr indent="0" lvl="0" marL="457200" rtl="0" algn="l">
              <a:spcBef>
                <a:spcPts val="0"/>
              </a:spcBef>
              <a:spcAft>
                <a:spcPts val="0"/>
              </a:spcAft>
              <a:buClr>
                <a:schemeClr val="dk1"/>
              </a:buClr>
              <a:buSzPts val="1100"/>
              <a:buFont typeface="Arial"/>
              <a:buNone/>
            </a:pPr>
            <a:r>
              <a:rPr lang="en" sz="1200">
                <a:solidFill>
                  <a:schemeClr val="dk1"/>
                </a:solidFill>
              </a:rPr>
              <a:t>specific questions that you can hold through this learning journey.</a:t>
            </a:r>
            <a:endParaRPr sz="1300">
              <a:solidFill>
                <a:srgbClr val="E84B20"/>
              </a:solidFill>
              <a:latin typeface="Inter"/>
              <a:ea typeface="Inter"/>
              <a:cs typeface="Inter"/>
              <a:sym typeface="Inter"/>
            </a:endParaRPr>
          </a:p>
        </p:txBody>
      </p:sp>
      <p:pic>
        <p:nvPicPr>
          <p:cNvPr id="240" name="Google Shape;240;p41"/>
          <p:cNvPicPr preferRelativeResize="0"/>
          <p:nvPr/>
        </p:nvPicPr>
        <p:blipFill rotWithShape="1">
          <a:blip r:embed="rId4">
            <a:alphaModFix/>
          </a:blip>
          <a:srcRect b="13371" l="8045" r="9432" t="20660"/>
          <a:stretch/>
        </p:blipFill>
        <p:spPr>
          <a:xfrm>
            <a:off x="297050" y="1247300"/>
            <a:ext cx="4424999" cy="25258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2"/>
          <p:cNvSpPr/>
          <p:nvPr/>
        </p:nvSpPr>
        <p:spPr>
          <a:xfrm>
            <a:off x="-33350" y="-58350"/>
            <a:ext cx="5052300" cy="5202000"/>
          </a:xfrm>
          <a:prstGeom prst="rect">
            <a:avLst/>
          </a:prstGeom>
          <a:solidFill>
            <a:srgbClr val="E84B2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2"/>
          <p:cNvSpPr txBox="1"/>
          <p:nvPr/>
        </p:nvSpPr>
        <p:spPr>
          <a:xfrm>
            <a:off x="5227250" y="81135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7" name="Google Shape;247;p42"/>
          <p:cNvSpPr txBox="1"/>
          <p:nvPr/>
        </p:nvSpPr>
        <p:spPr>
          <a:xfrm>
            <a:off x="5227250" y="811350"/>
            <a:ext cx="3573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E84B20"/>
                </a:solidFill>
                <a:latin typeface="Inter"/>
                <a:ea typeface="Inter"/>
                <a:cs typeface="Inter"/>
                <a:sym typeface="Inter"/>
              </a:rPr>
              <a:t>Teaching 3: Understanding systemic racism in health care</a:t>
            </a:r>
            <a:endParaRPr b="1" sz="1700">
              <a:solidFill>
                <a:srgbClr val="E84B20"/>
              </a:solidFill>
              <a:latin typeface="Inter"/>
              <a:ea typeface="Inter"/>
              <a:cs typeface="Inter"/>
              <a:sym typeface="Inter"/>
            </a:endParaRPr>
          </a:p>
          <a:p>
            <a:pPr indent="0" lvl="0" marL="0" rtl="0" algn="l">
              <a:spcBef>
                <a:spcPts val="0"/>
              </a:spcBef>
              <a:spcAft>
                <a:spcPts val="0"/>
              </a:spcAft>
              <a:buNone/>
            </a:pPr>
            <a:r>
              <a:t/>
            </a:r>
            <a:endParaRPr sz="1300">
              <a:solidFill>
                <a:srgbClr val="E84B20"/>
              </a:solidFill>
              <a:latin typeface="Inter"/>
              <a:ea typeface="Inter"/>
              <a:cs typeface="Inter"/>
              <a:sym typeface="Inter"/>
            </a:endParaRPr>
          </a:p>
          <a:p>
            <a:pPr indent="0" lvl="0" marL="0" rtl="0" algn="l">
              <a:spcBef>
                <a:spcPts val="0"/>
              </a:spcBef>
              <a:spcAft>
                <a:spcPts val="0"/>
              </a:spcAft>
              <a:buNone/>
            </a:pPr>
            <a:r>
              <a:rPr lang="en" sz="1200">
                <a:solidFill>
                  <a:srgbClr val="E84B20"/>
                </a:solidFill>
                <a:latin typeface="Inter"/>
                <a:ea typeface="Inter"/>
                <a:cs typeface="Inter"/>
                <a:sym typeface="Inter"/>
              </a:rPr>
              <a:t>Journaling prompts</a:t>
            </a:r>
            <a:endParaRPr sz="1200">
              <a:solidFill>
                <a:srgbClr val="E84B20"/>
              </a:solidFill>
              <a:latin typeface="Inter"/>
              <a:ea typeface="Inter"/>
              <a:cs typeface="Inter"/>
              <a:sym typeface="Inter"/>
            </a:endParaRPr>
          </a:p>
          <a:p>
            <a:pPr indent="0" lvl="0" marL="0" rtl="0" algn="l">
              <a:spcBef>
                <a:spcPts val="0"/>
              </a:spcBef>
              <a:spcAft>
                <a:spcPts val="0"/>
              </a:spcAft>
              <a:buNone/>
            </a:pPr>
            <a:r>
              <a:t/>
            </a:r>
            <a:endParaRPr sz="13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What emotions, feelings, thoughts, or questions come up as you reflect on the stories of Joyce Echaquan and Brian Sinclair, and the stories shared in the In Plain Sight report?</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Have you witnessed systemic racism in your workplace? How does it show up? What assumptions or biases might be behind it?</a:t>
            </a:r>
            <a:endParaRPr sz="1300">
              <a:solidFill>
                <a:srgbClr val="E84B20"/>
              </a:solidFill>
              <a:latin typeface="Inter"/>
              <a:ea typeface="Inter"/>
              <a:cs typeface="Inter"/>
              <a:sym typeface="Inter"/>
            </a:endParaRPr>
          </a:p>
        </p:txBody>
      </p:sp>
      <p:pic>
        <p:nvPicPr>
          <p:cNvPr id="248" name="Google Shape;248;p42"/>
          <p:cNvPicPr preferRelativeResize="0"/>
          <p:nvPr/>
        </p:nvPicPr>
        <p:blipFill>
          <a:blip r:embed="rId3">
            <a:alphaModFix/>
          </a:blip>
          <a:stretch>
            <a:fillRect/>
          </a:stretch>
        </p:blipFill>
        <p:spPr>
          <a:xfrm>
            <a:off x="189738" y="1211547"/>
            <a:ext cx="4681025" cy="25321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3"/>
          <p:cNvPicPr preferRelativeResize="0"/>
          <p:nvPr/>
        </p:nvPicPr>
        <p:blipFill>
          <a:blip r:embed="rId3">
            <a:alphaModFix/>
          </a:blip>
          <a:stretch>
            <a:fillRect/>
          </a:stretch>
        </p:blipFill>
        <p:spPr>
          <a:xfrm>
            <a:off x="0" y="-20450"/>
            <a:ext cx="5019110" cy="5143500"/>
          </a:xfrm>
          <a:prstGeom prst="rect">
            <a:avLst/>
          </a:prstGeom>
          <a:noFill/>
          <a:ln>
            <a:noFill/>
          </a:ln>
        </p:spPr>
      </p:pic>
      <p:sp>
        <p:nvSpPr>
          <p:cNvPr id="254" name="Google Shape;254;p43"/>
          <p:cNvSpPr txBox="1"/>
          <p:nvPr/>
        </p:nvSpPr>
        <p:spPr>
          <a:xfrm>
            <a:off x="5227250" y="81135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5" name="Google Shape;255;p43"/>
          <p:cNvSpPr txBox="1"/>
          <p:nvPr/>
        </p:nvSpPr>
        <p:spPr>
          <a:xfrm>
            <a:off x="5227250" y="811350"/>
            <a:ext cx="3573900" cy="312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E84B20"/>
                </a:solidFill>
                <a:latin typeface="Inter"/>
                <a:ea typeface="Inter"/>
                <a:cs typeface="Inter"/>
                <a:sym typeface="Inter"/>
              </a:rPr>
              <a:t>Teaching 4: Examples of colonial impacts on food</a:t>
            </a:r>
            <a:endParaRPr b="1" sz="1700">
              <a:solidFill>
                <a:srgbClr val="E84B20"/>
              </a:solidFill>
              <a:latin typeface="Inter"/>
              <a:ea typeface="Inter"/>
              <a:cs typeface="Inter"/>
              <a:sym typeface="Inter"/>
            </a:endParaRPr>
          </a:p>
          <a:p>
            <a:pPr indent="0" lvl="0" marL="0" rtl="0" algn="l">
              <a:spcBef>
                <a:spcPts val="0"/>
              </a:spcBef>
              <a:spcAft>
                <a:spcPts val="0"/>
              </a:spcAft>
              <a:buNone/>
            </a:pPr>
            <a:r>
              <a:t/>
            </a:r>
            <a:endParaRPr sz="1300">
              <a:solidFill>
                <a:srgbClr val="E84B20"/>
              </a:solidFill>
              <a:latin typeface="Inter"/>
              <a:ea typeface="Inter"/>
              <a:cs typeface="Inter"/>
              <a:sym typeface="Inter"/>
            </a:endParaRPr>
          </a:p>
          <a:p>
            <a:pPr indent="0" lvl="0" marL="0" rtl="0" algn="l">
              <a:spcBef>
                <a:spcPts val="0"/>
              </a:spcBef>
              <a:spcAft>
                <a:spcPts val="0"/>
              </a:spcAft>
              <a:buNone/>
            </a:pPr>
            <a:r>
              <a:rPr lang="en" sz="1200">
                <a:solidFill>
                  <a:srgbClr val="E84B20"/>
                </a:solidFill>
                <a:latin typeface="Inter"/>
                <a:ea typeface="Inter"/>
                <a:cs typeface="Inter"/>
                <a:sym typeface="Inter"/>
              </a:rPr>
              <a:t>Journaling prompts</a:t>
            </a:r>
            <a:endParaRPr sz="1200">
              <a:solidFill>
                <a:srgbClr val="E84B20"/>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How do the histories of Canada described in these resources mesh with your worldview of Canada? What strikes you about these pieces of Canada’s history? What, if anything, had you learned about them before?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How might Canada’s colonial history influence the present-day relationships of patients, residents, and communities with food?</a:t>
            </a:r>
            <a:endParaRPr sz="1200">
              <a:solidFill>
                <a:srgbClr val="E84B20"/>
              </a:solidFill>
              <a:latin typeface="Inter"/>
              <a:ea typeface="Inter"/>
              <a:cs typeface="Inter"/>
              <a:sym typeface="Inter"/>
            </a:endParaRPr>
          </a:p>
        </p:txBody>
      </p:sp>
      <p:pic>
        <p:nvPicPr>
          <p:cNvPr id="256" name="Google Shape;256;p43"/>
          <p:cNvPicPr preferRelativeResize="0"/>
          <p:nvPr/>
        </p:nvPicPr>
        <p:blipFill>
          <a:blip r:embed="rId4">
            <a:alphaModFix/>
          </a:blip>
          <a:stretch>
            <a:fillRect/>
          </a:stretch>
        </p:blipFill>
        <p:spPr>
          <a:xfrm>
            <a:off x="239312" y="1315125"/>
            <a:ext cx="4540476" cy="2194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4"/>
          <p:cNvSpPr/>
          <p:nvPr/>
        </p:nvSpPr>
        <p:spPr>
          <a:xfrm>
            <a:off x="0" y="3652025"/>
            <a:ext cx="9144000" cy="1562700"/>
          </a:xfrm>
          <a:prstGeom prst="rect">
            <a:avLst/>
          </a:prstGeom>
          <a:solidFill>
            <a:srgbClr val="E84B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18830"/>
              </a:highlight>
            </a:endParaRPr>
          </a:p>
        </p:txBody>
      </p:sp>
      <p:sp>
        <p:nvSpPr>
          <p:cNvPr id="262" name="Google Shape;262;p44"/>
          <p:cNvSpPr txBox="1"/>
          <p:nvPr/>
        </p:nvSpPr>
        <p:spPr>
          <a:xfrm>
            <a:off x="571050" y="3048950"/>
            <a:ext cx="8573100" cy="93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E84B20"/>
                </a:solidFill>
                <a:latin typeface="Inter"/>
                <a:ea typeface="Inter"/>
                <a:cs typeface="Inter"/>
                <a:sym typeface="Inter"/>
              </a:rPr>
              <a:t>The journey continues.</a:t>
            </a:r>
            <a:endParaRPr b="1" sz="2800">
              <a:solidFill>
                <a:srgbClr val="E84B20"/>
              </a:solidFill>
              <a:latin typeface="Inter"/>
              <a:ea typeface="Inter"/>
              <a:cs typeface="Inter"/>
              <a:sym typeface="Inter"/>
            </a:endParaRPr>
          </a:p>
          <a:p>
            <a:pPr indent="0" lvl="0" marL="0" rtl="0" algn="l">
              <a:spcBef>
                <a:spcPts val="0"/>
              </a:spcBef>
              <a:spcAft>
                <a:spcPts val="0"/>
              </a:spcAft>
              <a:buNone/>
            </a:pPr>
            <a:r>
              <a:rPr b="1" lang="en" sz="3300">
                <a:solidFill>
                  <a:srgbClr val="E84B20"/>
                </a:solidFill>
                <a:latin typeface="Inter"/>
                <a:ea typeface="Inter"/>
                <a:cs typeface="Inter"/>
                <a:sym typeface="Inter"/>
              </a:rPr>
              <a:t> </a:t>
            </a:r>
            <a:endParaRPr b="1" sz="1300">
              <a:solidFill>
                <a:srgbClr val="E84B20"/>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263" name="Google Shape;263;p44"/>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264" name="Google Shape;264;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44"/>
          <p:cNvPicPr preferRelativeResize="0"/>
          <p:nvPr/>
        </p:nvPicPr>
        <p:blipFill rotWithShape="1">
          <a:blip r:embed="rId4">
            <a:alphaModFix/>
          </a:blip>
          <a:srcRect b="24868" l="26704" r="28744" t="0"/>
          <a:stretch/>
        </p:blipFill>
        <p:spPr>
          <a:xfrm>
            <a:off x="114375" y="0"/>
            <a:ext cx="1850650" cy="3120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7"/>
          <p:cNvSpPr txBox="1"/>
          <p:nvPr/>
        </p:nvSpPr>
        <p:spPr>
          <a:xfrm>
            <a:off x="571050" y="687925"/>
            <a:ext cx="6096300" cy="324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Agenda</a:t>
            </a:r>
            <a:endParaRPr b="1" sz="2000">
              <a:solidFill>
                <a:srgbClr val="680036"/>
              </a:solidFill>
              <a:latin typeface="Inter"/>
              <a:ea typeface="Inter"/>
              <a:cs typeface="Inter"/>
              <a:sym typeface="Inter"/>
            </a:endParaRPr>
          </a:p>
          <a:p>
            <a:pPr indent="0" lvl="0" marL="0" rtl="0" algn="l">
              <a:spcBef>
                <a:spcPts val="0"/>
              </a:spcBef>
              <a:spcAft>
                <a:spcPts val="0"/>
              </a:spcAft>
              <a:buNone/>
            </a:pPr>
            <a:r>
              <a:t/>
            </a:r>
            <a:endParaRPr b="1" sz="900">
              <a:latin typeface="Inter"/>
              <a:ea typeface="Inter"/>
              <a:cs typeface="Inter"/>
              <a:sym typeface="Inter"/>
            </a:endParaRPr>
          </a:p>
          <a:p>
            <a:pPr indent="-336550" lvl="0" marL="457200" rtl="0" algn="l">
              <a:spcBef>
                <a:spcPts val="0"/>
              </a:spcBef>
              <a:spcAft>
                <a:spcPts val="0"/>
              </a:spcAft>
              <a:buSzPts val="1700"/>
              <a:buFont typeface="Inter"/>
              <a:buAutoNum type="arabicPeriod"/>
            </a:pPr>
            <a:r>
              <a:rPr lang="en" sz="1700">
                <a:latin typeface="Inter"/>
                <a:ea typeface="Inter"/>
                <a:cs typeface="Inter"/>
                <a:sym typeface="Inter"/>
              </a:rPr>
              <a:t>What is FIOM?</a:t>
            </a:r>
            <a:endParaRPr sz="1700">
              <a:latin typeface="Inter"/>
              <a:ea typeface="Inter"/>
              <a:cs typeface="Inter"/>
              <a:sym typeface="Inter"/>
            </a:endParaRPr>
          </a:p>
          <a:p>
            <a:pPr indent="-336550" lvl="0" marL="457200" rtl="0" algn="l">
              <a:spcBef>
                <a:spcPts val="0"/>
              </a:spcBef>
              <a:spcAft>
                <a:spcPts val="0"/>
              </a:spcAft>
              <a:buSzPts val="1700"/>
              <a:buFont typeface="Inter"/>
              <a:buAutoNum type="arabicPeriod"/>
            </a:pPr>
            <a:r>
              <a:rPr lang="en" sz="1700">
                <a:latin typeface="Inter"/>
                <a:ea typeface="Inter"/>
                <a:cs typeface="Inter"/>
                <a:sym typeface="Inter"/>
              </a:rPr>
              <a:t>Virtual Learning Circles</a:t>
            </a:r>
            <a:endParaRPr sz="1700">
              <a:latin typeface="Inter"/>
              <a:ea typeface="Inter"/>
              <a:cs typeface="Inter"/>
              <a:sym typeface="Inter"/>
            </a:endParaRPr>
          </a:p>
          <a:p>
            <a:pPr indent="-336550" lvl="0" marL="457200" rtl="0" algn="l">
              <a:spcBef>
                <a:spcPts val="0"/>
              </a:spcBef>
              <a:spcAft>
                <a:spcPts val="0"/>
              </a:spcAft>
              <a:buSzPts val="1700"/>
              <a:buFont typeface="Inter"/>
              <a:buAutoNum type="arabicPeriod"/>
            </a:pPr>
            <a:r>
              <a:rPr lang="en" sz="1700">
                <a:solidFill>
                  <a:schemeClr val="dk1"/>
                </a:solidFill>
                <a:latin typeface="Inter"/>
                <a:ea typeface="Inter"/>
                <a:cs typeface="Inter"/>
                <a:sym typeface="Inter"/>
              </a:rPr>
              <a:t>Resources</a:t>
            </a:r>
            <a:endParaRPr sz="1700">
              <a:latin typeface="Inter"/>
              <a:ea typeface="Inter"/>
              <a:cs typeface="Inter"/>
              <a:sym typeface="Inter"/>
            </a:endParaRPr>
          </a:p>
          <a:p>
            <a:pPr indent="-336550" lvl="0" marL="457200" rtl="0" algn="l">
              <a:spcBef>
                <a:spcPts val="0"/>
              </a:spcBef>
              <a:spcAft>
                <a:spcPts val="0"/>
              </a:spcAft>
              <a:buSzPts val="1700"/>
              <a:buFont typeface="Inter"/>
              <a:buAutoNum type="arabicPeriod"/>
            </a:pPr>
            <a:r>
              <a:rPr lang="en" sz="1700">
                <a:solidFill>
                  <a:schemeClr val="dk1"/>
                </a:solidFill>
                <a:latin typeface="Inter"/>
                <a:ea typeface="Inter"/>
                <a:cs typeface="Inter"/>
                <a:sym typeface="Inter"/>
              </a:rPr>
              <a:t>Learning Journey Overview </a:t>
            </a:r>
            <a:endParaRPr sz="1700">
              <a:solidFill>
                <a:schemeClr val="dk1"/>
              </a:solidFill>
              <a:latin typeface="Inter"/>
              <a:ea typeface="Inter"/>
              <a:cs typeface="Inter"/>
              <a:sym typeface="Inter"/>
            </a:endParaRPr>
          </a:p>
          <a:p>
            <a:pPr indent="-336550" lvl="0" marL="457200" rtl="0" algn="l">
              <a:spcBef>
                <a:spcPts val="0"/>
              </a:spcBef>
              <a:spcAft>
                <a:spcPts val="0"/>
              </a:spcAft>
              <a:buClr>
                <a:srgbClr val="680036"/>
              </a:buClr>
              <a:buSzPts val="1700"/>
              <a:buFont typeface="Inter"/>
              <a:buAutoNum type="arabicPeriod"/>
            </a:pPr>
            <a:r>
              <a:rPr lang="en" sz="1700">
                <a:solidFill>
                  <a:srgbClr val="680036"/>
                </a:solidFill>
                <a:latin typeface="Inter"/>
                <a:ea typeface="Inter"/>
                <a:cs typeface="Inter"/>
                <a:sym typeface="Inter"/>
              </a:rPr>
              <a:t>Introduction </a:t>
            </a:r>
            <a:endParaRPr sz="1700">
              <a:solidFill>
                <a:srgbClr val="680036"/>
              </a:solidFill>
              <a:latin typeface="Inter"/>
              <a:ea typeface="Inter"/>
              <a:cs typeface="Inter"/>
              <a:sym typeface="Inter"/>
            </a:endParaRPr>
          </a:p>
          <a:p>
            <a:pPr indent="-336550" lvl="0" marL="457200" rtl="0" algn="l">
              <a:spcBef>
                <a:spcPts val="0"/>
              </a:spcBef>
              <a:spcAft>
                <a:spcPts val="0"/>
              </a:spcAft>
              <a:buClr>
                <a:srgbClr val="F18830"/>
              </a:buClr>
              <a:buSzPts val="1700"/>
              <a:buFont typeface="Inter"/>
              <a:buAutoNum type="arabicPeriod"/>
            </a:pPr>
            <a:r>
              <a:rPr lang="en" sz="1700">
                <a:solidFill>
                  <a:srgbClr val="F18830"/>
                </a:solidFill>
                <a:latin typeface="Inter"/>
                <a:ea typeface="Inter"/>
                <a:cs typeface="Inter"/>
                <a:sym typeface="Inter"/>
              </a:rPr>
              <a:t>Fall</a:t>
            </a:r>
            <a:endParaRPr sz="1700">
              <a:solidFill>
                <a:srgbClr val="F18830"/>
              </a:solidFill>
              <a:latin typeface="Inter"/>
              <a:ea typeface="Inter"/>
              <a:cs typeface="Inter"/>
              <a:sym typeface="Inter"/>
            </a:endParaRPr>
          </a:p>
          <a:p>
            <a:pPr indent="-336550" lvl="0" marL="457200" rtl="0" algn="l">
              <a:spcBef>
                <a:spcPts val="0"/>
              </a:spcBef>
              <a:spcAft>
                <a:spcPts val="0"/>
              </a:spcAft>
              <a:buClr>
                <a:srgbClr val="5362B9"/>
              </a:buClr>
              <a:buSzPts val="1700"/>
              <a:buFont typeface="Inter"/>
              <a:buAutoNum type="arabicPeriod"/>
            </a:pPr>
            <a:r>
              <a:rPr lang="en" sz="1700">
                <a:solidFill>
                  <a:srgbClr val="5362B9"/>
                </a:solidFill>
                <a:latin typeface="Inter"/>
                <a:ea typeface="Inter"/>
                <a:cs typeface="Inter"/>
                <a:sym typeface="Inter"/>
              </a:rPr>
              <a:t>Winter</a:t>
            </a:r>
            <a:endParaRPr sz="1700">
              <a:solidFill>
                <a:srgbClr val="5362B9"/>
              </a:solidFill>
              <a:latin typeface="Inter"/>
              <a:ea typeface="Inter"/>
              <a:cs typeface="Inter"/>
              <a:sym typeface="Inter"/>
            </a:endParaRPr>
          </a:p>
          <a:p>
            <a:pPr indent="-336550" lvl="0" marL="457200" rtl="0" algn="l">
              <a:spcBef>
                <a:spcPts val="0"/>
              </a:spcBef>
              <a:spcAft>
                <a:spcPts val="0"/>
              </a:spcAft>
              <a:buClr>
                <a:srgbClr val="A14DBC"/>
              </a:buClr>
              <a:buSzPts val="1700"/>
              <a:buFont typeface="Inter"/>
              <a:buAutoNum type="arabicPeriod"/>
            </a:pPr>
            <a:r>
              <a:rPr lang="en" sz="1700">
                <a:solidFill>
                  <a:srgbClr val="A14DBC"/>
                </a:solidFill>
                <a:latin typeface="Inter"/>
                <a:ea typeface="Inter"/>
                <a:cs typeface="Inter"/>
                <a:sym typeface="Inter"/>
              </a:rPr>
              <a:t>Spring</a:t>
            </a:r>
            <a:endParaRPr sz="1700">
              <a:solidFill>
                <a:srgbClr val="A14DBC"/>
              </a:solidFill>
              <a:latin typeface="Inter"/>
              <a:ea typeface="Inter"/>
              <a:cs typeface="Inter"/>
              <a:sym typeface="Inter"/>
            </a:endParaRPr>
          </a:p>
          <a:p>
            <a:pPr indent="-336550" lvl="0" marL="457200" rtl="0" algn="l">
              <a:spcBef>
                <a:spcPts val="0"/>
              </a:spcBef>
              <a:spcAft>
                <a:spcPts val="0"/>
              </a:spcAft>
              <a:buClr>
                <a:srgbClr val="1A8833"/>
              </a:buClr>
              <a:buSzPts val="1700"/>
              <a:buFont typeface="Inter"/>
              <a:buAutoNum type="arabicPeriod"/>
            </a:pPr>
            <a:r>
              <a:rPr lang="en" sz="1700">
                <a:solidFill>
                  <a:srgbClr val="1A8833"/>
                </a:solidFill>
                <a:latin typeface="Inter"/>
                <a:ea typeface="Inter"/>
                <a:cs typeface="Inter"/>
                <a:sym typeface="Inter"/>
              </a:rPr>
              <a:t>Summer</a:t>
            </a:r>
            <a:endParaRPr sz="1700">
              <a:solidFill>
                <a:srgbClr val="1A8833"/>
              </a:solidFill>
              <a:latin typeface="Inter"/>
              <a:ea typeface="Inter"/>
              <a:cs typeface="Inter"/>
              <a:sym typeface="Inter"/>
            </a:endParaRPr>
          </a:p>
          <a:p>
            <a:pPr indent="-336550" lvl="0" marL="457200" rtl="0" algn="l">
              <a:spcBef>
                <a:spcPts val="0"/>
              </a:spcBef>
              <a:spcAft>
                <a:spcPts val="0"/>
              </a:spcAft>
              <a:buClr>
                <a:schemeClr val="dk1"/>
              </a:buClr>
              <a:buSzPts val="1700"/>
              <a:buFont typeface="Inter"/>
              <a:buAutoNum type="arabicPeriod"/>
            </a:pPr>
            <a:r>
              <a:rPr lang="en" sz="1700">
                <a:solidFill>
                  <a:schemeClr val="dk1"/>
                </a:solidFill>
                <a:latin typeface="Inter"/>
                <a:ea typeface="Inter"/>
                <a:cs typeface="Inter"/>
                <a:sym typeface="Inter"/>
              </a:rPr>
              <a:t>Congratulations!</a:t>
            </a:r>
            <a:endParaRPr sz="1700">
              <a:solidFill>
                <a:schemeClr val="dk1"/>
              </a:solidFill>
              <a:latin typeface="Inter"/>
              <a:ea typeface="Inter"/>
              <a:cs typeface="Inter"/>
              <a:sym typeface="Inter"/>
            </a:endParaRPr>
          </a:p>
        </p:txBody>
      </p:sp>
      <p:pic>
        <p:nvPicPr>
          <p:cNvPr id="116" name="Google Shape;116;p27"/>
          <p:cNvPicPr preferRelativeResize="0"/>
          <p:nvPr/>
        </p:nvPicPr>
        <p:blipFill rotWithShape="1">
          <a:blip r:embed="rId3">
            <a:alphaModFix/>
          </a:blip>
          <a:srcRect b="0" l="62881" r="915" t="0"/>
          <a:stretch/>
        </p:blipFill>
        <p:spPr>
          <a:xfrm>
            <a:off x="4487700" y="0"/>
            <a:ext cx="4656302"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p:nvPr/>
        </p:nvSpPr>
        <p:spPr>
          <a:xfrm>
            <a:off x="0" y="3652025"/>
            <a:ext cx="9144000" cy="1562700"/>
          </a:xfrm>
          <a:prstGeom prst="rect">
            <a:avLst/>
          </a:prstGeom>
          <a:solidFill>
            <a:srgbClr val="5362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271" name="Google Shape;271;p45"/>
          <p:cNvSpPr txBox="1"/>
          <p:nvPr/>
        </p:nvSpPr>
        <p:spPr>
          <a:xfrm>
            <a:off x="571050" y="3048950"/>
            <a:ext cx="8450100" cy="170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5362B9"/>
                </a:solidFill>
                <a:latin typeface="Inter"/>
                <a:ea typeface="Inter"/>
                <a:cs typeface="Inter"/>
                <a:sym typeface="Inter"/>
              </a:rPr>
              <a:t>Food is Our Medicine: </a:t>
            </a:r>
            <a:r>
              <a:rPr b="1" lang="en" sz="2800">
                <a:solidFill>
                  <a:srgbClr val="5362B9"/>
                </a:solidFill>
                <a:latin typeface="Inter"/>
                <a:ea typeface="Inter"/>
                <a:cs typeface="Inter"/>
                <a:sym typeface="Inter"/>
              </a:rPr>
              <a:t>Food is Relationships</a:t>
            </a:r>
            <a:endParaRPr b="1" sz="2800">
              <a:solidFill>
                <a:srgbClr val="5362B9"/>
              </a:solidFill>
              <a:latin typeface="Inter"/>
              <a:ea typeface="Inter"/>
              <a:cs typeface="Inter"/>
              <a:sym typeface="Inter"/>
            </a:endParaRPr>
          </a:p>
          <a:p>
            <a:pPr indent="0" lvl="0" marL="0" rtl="0" algn="l">
              <a:spcBef>
                <a:spcPts val="0"/>
              </a:spcBef>
              <a:spcAft>
                <a:spcPts val="0"/>
              </a:spcAft>
              <a:buNone/>
            </a:pPr>
            <a:r>
              <a:rPr b="1" lang="en" sz="3300">
                <a:solidFill>
                  <a:srgbClr val="5362B9"/>
                </a:solidFill>
                <a:latin typeface="Inter"/>
                <a:ea typeface="Inter"/>
                <a:cs typeface="Inter"/>
                <a:sym typeface="Inter"/>
              </a:rPr>
              <a:t> </a:t>
            </a:r>
            <a:endParaRPr b="1" sz="1300">
              <a:solidFill>
                <a:srgbClr val="5362B9"/>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272" name="Google Shape;272;p45"/>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273" name="Google Shape;273;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4" name="Google Shape;274;p45"/>
          <p:cNvSpPr txBox="1"/>
          <p:nvPr/>
        </p:nvSpPr>
        <p:spPr>
          <a:xfrm>
            <a:off x="571050" y="3652025"/>
            <a:ext cx="6268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Inter"/>
                <a:ea typeface="Inter"/>
                <a:cs typeface="Inter"/>
                <a:sym typeface="Inter"/>
              </a:rPr>
              <a:t>Welcome to Winter.</a:t>
            </a:r>
            <a:endParaRPr b="1" sz="2800">
              <a:solidFill>
                <a:schemeClr val="lt1"/>
              </a:solidFill>
              <a:latin typeface="Inter"/>
              <a:ea typeface="Inter"/>
              <a:cs typeface="Inter"/>
              <a:sym typeface="Inter"/>
            </a:endParaRPr>
          </a:p>
        </p:txBody>
      </p:sp>
      <p:pic>
        <p:nvPicPr>
          <p:cNvPr id="275" name="Google Shape;275;p45"/>
          <p:cNvPicPr preferRelativeResize="0"/>
          <p:nvPr/>
        </p:nvPicPr>
        <p:blipFill rotWithShape="1">
          <a:blip r:embed="rId4">
            <a:alphaModFix/>
          </a:blip>
          <a:srcRect b="25192" l="23567" r="22844" t="23800"/>
          <a:stretch/>
        </p:blipFill>
        <p:spPr>
          <a:xfrm>
            <a:off x="413311" y="555225"/>
            <a:ext cx="2619925" cy="24936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46"/>
          <p:cNvPicPr preferRelativeResize="0"/>
          <p:nvPr/>
        </p:nvPicPr>
        <p:blipFill rotWithShape="1">
          <a:blip r:embed="rId3">
            <a:alphaModFix/>
          </a:blip>
          <a:srcRect b="0" l="0" r="2789" t="0"/>
          <a:stretch/>
        </p:blipFill>
        <p:spPr>
          <a:xfrm>
            <a:off x="0" y="0"/>
            <a:ext cx="5019100" cy="5143500"/>
          </a:xfrm>
          <a:prstGeom prst="rect">
            <a:avLst/>
          </a:prstGeom>
          <a:noFill/>
          <a:ln>
            <a:noFill/>
          </a:ln>
        </p:spPr>
      </p:pic>
      <p:sp>
        <p:nvSpPr>
          <p:cNvPr id="281" name="Google Shape;281;p46"/>
          <p:cNvSpPr txBox="1"/>
          <p:nvPr/>
        </p:nvSpPr>
        <p:spPr>
          <a:xfrm>
            <a:off x="5283125" y="18790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2" name="Google Shape;282;p46"/>
          <p:cNvSpPr txBox="1"/>
          <p:nvPr/>
        </p:nvSpPr>
        <p:spPr>
          <a:xfrm>
            <a:off x="5227250" y="811350"/>
            <a:ext cx="3573900" cy="330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5362B9"/>
                </a:solidFill>
                <a:latin typeface="Inter"/>
                <a:ea typeface="Inter"/>
                <a:cs typeface="Inter"/>
                <a:sym typeface="Inter"/>
              </a:rPr>
              <a:t>Teaching 5: Indigenous foodways are relational</a:t>
            </a:r>
            <a:endParaRPr b="1" sz="1700">
              <a:solidFill>
                <a:srgbClr val="5362B9"/>
              </a:solidFill>
              <a:latin typeface="Inter"/>
              <a:ea typeface="Inter"/>
              <a:cs typeface="Inter"/>
              <a:sym typeface="Inter"/>
            </a:endParaRPr>
          </a:p>
          <a:p>
            <a:pPr indent="0" lvl="0" marL="0" rtl="0" algn="l">
              <a:spcBef>
                <a:spcPts val="0"/>
              </a:spcBef>
              <a:spcAft>
                <a:spcPts val="0"/>
              </a:spcAft>
              <a:buNone/>
            </a:pPr>
            <a:r>
              <a:t/>
            </a:r>
            <a:endParaRPr sz="1300">
              <a:solidFill>
                <a:srgbClr val="5362B9"/>
              </a:solidFill>
              <a:latin typeface="Inter"/>
              <a:ea typeface="Inter"/>
              <a:cs typeface="Inter"/>
              <a:sym typeface="Inter"/>
            </a:endParaRPr>
          </a:p>
          <a:p>
            <a:pPr indent="0" lvl="0" marL="0" rtl="0" algn="l">
              <a:spcBef>
                <a:spcPts val="0"/>
              </a:spcBef>
              <a:spcAft>
                <a:spcPts val="0"/>
              </a:spcAft>
              <a:buNone/>
            </a:pPr>
            <a:r>
              <a:rPr lang="en" sz="1200">
                <a:solidFill>
                  <a:srgbClr val="5362B9"/>
                </a:solidFill>
                <a:latin typeface="Inter"/>
                <a:ea typeface="Inter"/>
                <a:cs typeface="Inter"/>
                <a:sym typeface="Inter"/>
              </a:rPr>
              <a:t>Journaling prompts</a:t>
            </a:r>
            <a:endParaRPr sz="1200">
              <a:solidFill>
                <a:srgbClr val="5362B9"/>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How do these perspectives of food—as</a:t>
            </a:r>
            <a:endParaRPr sz="1200">
              <a:solidFill>
                <a:schemeClr val="dk1"/>
              </a:solidFill>
            </a:endParaRPr>
          </a:p>
          <a:p>
            <a:pPr indent="0" lvl="0" marL="457200" rtl="0" algn="l">
              <a:spcBef>
                <a:spcPts val="0"/>
              </a:spcBef>
              <a:spcAft>
                <a:spcPts val="0"/>
              </a:spcAft>
              <a:buNone/>
            </a:pPr>
            <a:r>
              <a:rPr lang="en" sz="1200">
                <a:solidFill>
                  <a:schemeClr val="dk1"/>
                </a:solidFill>
              </a:rPr>
              <a:t> relatives and as gifts—compare with your</a:t>
            </a:r>
            <a:endParaRPr sz="1200">
              <a:solidFill>
                <a:schemeClr val="dk1"/>
              </a:solidFill>
            </a:endParaRPr>
          </a:p>
          <a:p>
            <a:pPr indent="0" lvl="0" marL="457200" rtl="0" algn="l">
              <a:spcBef>
                <a:spcPts val="0"/>
              </a:spcBef>
              <a:spcAft>
                <a:spcPts val="0"/>
              </a:spcAft>
              <a:buNone/>
            </a:pPr>
            <a:r>
              <a:rPr lang="en" sz="1200">
                <a:solidFill>
                  <a:schemeClr val="dk1"/>
                </a:solidFill>
              </a:rPr>
              <a:t> own perspectives of food?</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In what ways is salmon more than food to the members of the Xat’sull Nation? What teachings does it provide?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would the food served in your local</a:t>
            </a:r>
            <a:endParaRPr sz="1200">
              <a:solidFill>
                <a:schemeClr val="dk1"/>
              </a:solidFill>
            </a:endParaRPr>
          </a:p>
          <a:p>
            <a:pPr indent="0" lvl="0" marL="457200" rtl="0" algn="l">
              <a:spcBef>
                <a:spcPts val="0"/>
              </a:spcBef>
              <a:spcAft>
                <a:spcPts val="0"/>
              </a:spcAft>
              <a:buNone/>
            </a:pPr>
            <a:r>
              <a:rPr lang="en" sz="1200">
                <a:solidFill>
                  <a:schemeClr val="dk1"/>
                </a:solidFill>
              </a:rPr>
              <a:t>hospital say if it could speak? What stories would it share from its journey to a patient’s plate?</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pic>
        <p:nvPicPr>
          <p:cNvPr id="283" name="Google Shape;283;p46"/>
          <p:cNvPicPr preferRelativeResize="0"/>
          <p:nvPr/>
        </p:nvPicPr>
        <p:blipFill>
          <a:blip r:embed="rId4">
            <a:alphaModFix/>
          </a:blip>
          <a:stretch>
            <a:fillRect/>
          </a:stretch>
        </p:blipFill>
        <p:spPr>
          <a:xfrm>
            <a:off x="479375" y="1303200"/>
            <a:ext cx="4344251" cy="2464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7"/>
          <p:cNvSpPr txBox="1"/>
          <p:nvPr/>
        </p:nvSpPr>
        <p:spPr>
          <a:xfrm>
            <a:off x="5283125" y="18790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89" name="Google Shape;289;p47"/>
          <p:cNvSpPr txBox="1"/>
          <p:nvPr/>
        </p:nvSpPr>
        <p:spPr>
          <a:xfrm>
            <a:off x="5227250" y="811350"/>
            <a:ext cx="3573900" cy="3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5362B9"/>
                </a:solidFill>
                <a:latin typeface="Inter"/>
                <a:ea typeface="Inter"/>
                <a:cs typeface="Inter"/>
                <a:sym typeface="Inter"/>
              </a:rPr>
              <a:t>Teaching 6: Exploring the Social Determinants of Health</a:t>
            </a:r>
            <a:endParaRPr b="1" sz="1700">
              <a:solidFill>
                <a:srgbClr val="5362B9"/>
              </a:solidFill>
              <a:latin typeface="Inter"/>
              <a:ea typeface="Inter"/>
              <a:cs typeface="Inter"/>
              <a:sym typeface="Inter"/>
            </a:endParaRPr>
          </a:p>
          <a:p>
            <a:pPr indent="0" lvl="0" marL="0" rtl="0" algn="l">
              <a:spcBef>
                <a:spcPts val="0"/>
              </a:spcBef>
              <a:spcAft>
                <a:spcPts val="0"/>
              </a:spcAft>
              <a:buNone/>
            </a:pPr>
            <a:r>
              <a:t/>
            </a:r>
            <a:endParaRPr sz="1300">
              <a:solidFill>
                <a:srgbClr val="5362B9"/>
              </a:solidFill>
              <a:latin typeface="Inter"/>
              <a:ea typeface="Inter"/>
              <a:cs typeface="Inter"/>
              <a:sym typeface="Inter"/>
            </a:endParaRPr>
          </a:p>
          <a:p>
            <a:pPr indent="0" lvl="0" marL="0" rtl="0" algn="l">
              <a:spcBef>
                <a:spcPts val="0"/>
              </a:spcBef>
              <a:spcAft>
                <a:spcPts val="0"/>
              </a:spcAft>
              <a:buNone/>
            </a:pPr>
            <a:r>
              <a:rPr lang="en" sz="1200">
                <a:solidFill>
                  <a:srgbClr val="5362B9"/>
                </a:solidFill>
                <a:latin typeface="Inter"/>
                <a:ea typeface="Inter"/>
                <a:cs typeface="Inter"/>
                <a:sym typeface="Inter"/>
              </a:rPr>
              <a:t>Journaling prompts</a:t>
            </a:r>
            <a:endParaRPr sz="1200">
              <a:solidFill>
                <a:srgbClr val="5362B9"/>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In your own words, what is the difference between “race” and “racism” as a determinant of health?</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social determinants of health influence your personal wellbeing?</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theories have you heard for increased rates of chronic disease among Indigenous communities? What do you think about these theories now? What questions do you have?</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pic>
        <p:nvPicPr>
          <p:cNvPr id="290" name="Google Shape;290;p47"/>
          <p:cNvPicPr preferRelativeResize="0"/>
          <p:nvPr/>
        </p:nvPicPr>
        <p:blipFill rotWithShape="1">
          <a:blip r:embed="rId3">
            <a:alphaModFix/>
          </a:blip>
          <a:srcRect b="0" l="0" r="2789" t="0"/>
          <a:stretch/>
        </p:blipFill>
        <p:spPr>
          <a:xfrm>
            <a:off x="0" y="0"/>
            <a:ext cx="501910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8"/>
          <p:cNvSpPr/>
          <p:nvPr/>
        </p:nvSpPr>
        <p:spPr>
          <a:xfrm>
            <a:off x="-16725" y="-29250"/>
            <a:ext cx="5035800" cy="5202000"/>
          </a:xfrm>
          <a:prstGeom prst="rect">
            <a:avLst/>
          </a:prstGeom>
          <a:solidFill>
            <a:srgbClr val="5362B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8"/>
          <p:cNvSpPr txBox="1"/>
          <p:nvPr/>
        </p:nvSpPr>
        <p:spPr>
          <a:xfrm>
            <a:off x="5227250" y="811350"/>
            <a:ext cx="3749100" cy="441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700">
                <a:solidFill>
                  <a:srgbClr val="5362B9"/>
                </a:solidFill>
                <a:latin typeface="Inter"/>
                <a:ea typeface="Inter"/>
                <a:cs typeface="Inter"/>
                <a:sym typeface="Inter"/>
              </a:rPr>
              <a:t>Teaching 7: The Status of Truth and Reconciliation in Health Care</a:t>
            </a:r>
            <a:endParaRPr b="1" sz="1700">
              <a:solidFill>
                <a:srgbClr val="5362B9"/>
              </a:solidFill>
              <a:latin typeface="Inter"/>
              <a:ea typeface="Inter"/>
              <a:cs typeface="Inter"/>
              <a:sym typeface="Inter"/>
            </a:endParaRPr>
          </a:p>
          <a:p>
            <a:pPr indent="0" lvl="0" marL="0" rtl="0" algn="l">
              <a:spcBef>
                <a:spcPts val="0"/>
              </a:spcBef>
              <a:spcAft>
                <a:spcPts val="0"/>
              </a:spcAft>
              <a:buNone/>
            </a:pPr>
            <a:r>
              <a:t/>
            </a:r>
            <a:endParaRPr sz="1300">
              <a:solidFill>
                <a:srgbClr val="5362B9"/>
              </a:solidFill>
              <a:latin typeface="Inter"/>
              <a:ea typeface="Inter"/>
              <a:cs typeface="Inter"/>
              <a:sym typeface="Inter"/>
            </a:endParaRPr>
          </a:p>
          <a:p>
            <a:pPr indent="0" lvl="0" marL="0" rtl="0" algn="l">
              <a:spcBef>
                <a:spcPts val="0"/>
              </a:spcBef>
              <a:spcAft>
                <a:spcPts val="0"/>
              </a:spcAft>
              <a:buNone/>
            </a:pPr>
            <a:r>
              <a:rPr lang="en" sz="1200">
                <a:solidFill>
                  <a:srgbClr val="5362B9"/>
                </a:solidFill>
                <a:latin typeface="Inter"/>
                <a:ea typeface="Inter"/>
                <a:cs typeface="Inter"/>
                <a:sym typeface="Inter"/>
              </a:rPr>
              <a:t>Journaling prompts</a:t>
            </a:r>
            <a:endParaRPr sz="1200">
              <a:solidFill>
                <a:srgbClr val="5362B9"/>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The TRC Calls to Action were released in 2015. What have you heard or read about the work of the Truth and Reconciliation Commission?</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are your thoughts on the health-related Calls to Action (18–24)?</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changes (if any) have you seen in your workplace since the TRC report was published in 2015?</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next steps could you personally take to advance the Calls to Action in your professional life and/or your personal life? We invite you to use the Back Pocket Reconciliation Action Plan to actively make reconciliation part of your life.</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pic>
        <p:nvPicPr>
          <p:cNvPr id="297" name="Google Shape;297;p48"/>
          <p:cNvPicPr preferRelativeResize="0"/>
          <p:nvPr/>
        </p:nvPicPr>
        <p:blipFill>
          <a:blip r:embed="rId3">
            <a:alphaModFix/>
          </a:blip>
          <a:stretch>
            <a:fillRect/>
          </a:stretch>
        </p:blipFill>
        <p:spPr>
          <a:xfrm>
            <a:off x="714224" y="485775"/>
            <a:ext cx="3573900" cy="41719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9"/>
          <p:cNvSpPr/>
          <p:nvPr/>
        </p:nvSpPr>
        <p:spPr>
          <a:xfrm>
            <a:off x="-16725" y="-29250"/>
            <a:ext cx="5035800" cy="5202000"/>
          </a:xfrm>
          <a:prstGeom prst="rect">
            <a:avLst/>
          </a:prstGeom>
          <a:solidFill>
            <a:srgbClr val="5362B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9"/>
          <p:cNvSpPr txBox="1"/>
          <p:nvPr/>
        </p:nvSpPr>
        <p:spPr>
          <a:xfrm>
            <a:off x="5283125" y="18790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4" name="Google Shape;304;p49"/>
          <p:cNvSpPr txBox="1"/>
          <p:nvPr/>
        </p:nvSpPr>
        <p:spPr>
          <a:xfrm>
            <a:off x="5227250" y="811350"/>
            <a:ext cx="3573900" cy="349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5362B9"/>
                </a:solidFill>
                <a:latin typeface="Inter"/>
                <a:ea typeface="Inter"/>
                <a:cs typeface="Inter"/>
                <a:sym typeface="Inter"/>
              </a:rPr>
              <a:t>Teaching 8: Cultivating cultural mindfulness</a:t>
            </a:r>
            <a:endParaRPr b="1" sz="1700">
              <a:solidFill>
                <a:srgbClr val="5362B9"/>
              </a:solidFill>
              <a:latin typeface="Inter"/>
              <a:ea typeface="Inter"/>
              <a:cs typeface="Inter"/>
              <a:sym typeface="Inter"/>
            </a:endParaRPr>
          </a:p>
          <a:p>
            <a:pPr indent="0" lvl="0" marL="0" rtl="0" algn="l">
              <a:spcBef>
                <a:spcPts val="0"/>
              </a:spcBef>
              <a:spcAft>
                <a:spcPts val="0"/>
              </a:spcAft>
              <a:buNone/>
            </a:pPr>
            <a:r>
              <a:t/>
            </a:r>
            <a:endParaRPr sz="1300">
              <a:solidFill>
                <a:srgbClr val="5362B9"/>
              </a:solidFill>
              <a:latin typeface="Inter"/>
              <a:ea typeface="Inter"/>
              <a:cs typeface="Inter"/>
              <a:sym typeface="Inter"/>
            </a:endParaRPr>
          </a:p>
          <a:p>
            <a:pPr indent="0" lvl="0" marL="0" rtl="0" algn="l">
              <a:spcBef>
                <a:spcPts val="0"/>
              </a:spcBef>
              <a:spcAft>
                <a:spcPts val="0"/>
              </a:spcAft>
              <a:buNone/>
            </a:pPr>
            <a:r>
              <a:rPr lang="en" sz="1200">
                <a:solidFill>
                  <a:srgbClr val="5362B9"/>
                </a:solidFill>
                <a:latin typeface="Inter"/>
                <a:ea typeface="Inter"/>
                <a:cs typeface="Inter"/>
                <a:sym typeface="Inter"/>
              </a:rPr>
              <a:t>Journaling prompts</a:t>
            </a:r>
            <a:endParaRPr sz="1200">
              <a:solidFill>
                <a:srgbClr val="5362B9"/>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As a health care professional or from your personal experience, which of these values and principles resonate with you? Which, if any, surprise you?</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How do the values and principles in your practice or organization compare to these?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How might you cultivate cultural mindfulness in your work or everyday practice?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pic>
        <p:nvPicPr>
          <p:cNvPr id="305" name="Google Shape;305;p49"/>
          <p:cNvPicPr preferRelativeResize="0"/>
          <p:nvPr/>
        </p:nvPicPr>
        <p:blipFill>
          <a:blip r:embed="rId3">
            <a:alphaModFix/>
          </a:blip>
          <a:stretch>
            <a:fillRect/>
          </a:stretch>
        </p:blipFill>
        <p:spPr>
          <a:xfrm>
            <a:off x="1047362" y="325125"/>
            <a:ext cx="2907624" cy="44932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0"/>
          <p:cNvSpPr/>
          <p:nvPr/>
        </p:nvSpPr>
        <p:spPr>
          <a:xfrm>
            <a:off x="0" y="3652025"/>
            <a:ext cx="9144000" cy="1562700"/>
          </a:xfrm>
          <a:prstGeom prst="rect">
            <a:avLst/>
          </a:prstGeom>
          <a:solidFill>
            <a:srgbClr val="5362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18830"/>
              </a:highlight>
            </a:endParaRPr>
          </a:p>
        </p:txBody>
      </p:sp>
      <p:sp>
        <p:nvSpPr>
          <p:cNvPr id="311" name="Google Shape;311;p50"/>
          <p:cNvSpPr txBox="1"/>
          <p:nvPr/>
        </p:nvSpPr>
        <p:spPr>
          <a:xfrm>
            <a:off x="571050" y="3048875"/>
            <a:ext cx="8573100" cy="93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5362B9"/>
                </a:solidFill>
                <a:latin typeface="Inter"/>
                <a:ea typeface="Inter"/>
                <a:cs typeface="Inter"/>
                <a:sym typeface="Inter"/>
              </a:rPr>
              <a:t>The journey continues.</a:t>
            </a:r>
            <a:endParaRPr b="1" sz="2800">
              <a:solidFill>
                <a:srgbClr val="5362B9"/>
              </a:solidFill>
              <a:latin typeface="Inter"/>
              <a:ea typeface="Inter"/>
              <a:cs typeface="Inter"/>
              <a:sym typeface="Inter"/>
            </a:endParaRPr>
          </a:p>
          <a:p>
            <a:pPr indent="0" lvl="0" marL="0" rtl="0" algn="l">
              <a:spcBef>
                <a:spcPts val="0"/>
              </a:spcBef>
              <a:spcAft>
                <a:spcPts val="0"/>
              </a:spcAft>
              <a:buNone/>
            </a:pPr>
            <a:r>
              <a:rPr b="1" lang="en" sz="3300">
                <a:solidFill>
                  <a:srgbClr val="E84B20"/>
                </a:solidFill>
                <a:latin typeface="Inter"/>
                <a:ea typeface="Inter"/>
                <a:cs typeface="Inter"/>
                <a:sym typeface="Inter"/>
              </a:rPr>
              <a:t> </a:t>
            </a:r>
            <a:endParaRPr b="1" sz="1300">
              <a:solidFill>
                <a:srgbClr val="E84B20"/>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312" name="Google Shape;312;p50"/>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313" name="Google Shape;313;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4" name="Google Shape;314;p50"/>
          <p:cNvPicPr preferRelativeResize="0"/>
          <p:nvPr/>
        </p:nvPicPr>
        <p:blipFill rotWithShape="1">
          <a:blip r:embed="rId4">
            <a:alphaModFix/>
          </a:blip>
          <a:srcRect b="25192" l="23567" r="22844" t="23800"/>
          <a:stretch/>
        </p:blipFill>
        <p:spPr>
          <a:xfrm>
            <a:off x="413311" y="555225"/>
            <a:ext cx="2619925" cy="2493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1"/>
          <p:cNvSpPr/>
          <p:nvPr/>
        </p:nvSpPr>
        <p:spPr>
          <a:xfrm>
            <a:off x="0" y="3652025"/>
            <a:ext cx="9144000" cy="1562700"/>
          </a:xfrm>
          <a:prstGeom prst="rect">
            <a:avLst/>
          </a:prstGeom>
          <a:solidFill>
            <a:srgbClr val="A14D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320" name="Google Shape;320;p51"/>
          <p:cNvSpPr txBox="1"/>
          <p:nvPr/>
        </p:nvSpPr>
        <p:spPr>
          <a:xfrm>
            <a:off x="571050" y="3047325"/>
            <a:ext cx="8450100" cy="17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A14DBC"/>
                </a:solidFill>
                <a:latin typeface="Inter"/>
                <a:ea typeface="Inter"/>
                <a:cs typeface="Inter"/>
                <a:sym typeface="Inter"/>
              </a:rPr>
              <a:t>Food is Our Medicine: </a:t>
            </a:r>
            <a:r>
              <a:rPr b="1" lang="en" sz="2800">
                <a:solidFill>
                  <a:srgbClr val="A14DBC"/>
                </a:solidFill>
                <a:latin typeface="Inter"/>
                <a:ea typeface="Inter"/>
                <a:cs typeface="Inter"/>
                <a:sym typeface="Inter"/>
              </a:rPr>
              <a:t>Food is Healing</a:t>
            </a:r>
            <a:endParaRPr b="1" sz="2800">
              <a:solidFill>
                <a:srgbClr val="A14DBC"/>
              </a:solidFill>
              <a:latin typeface="Inter"/>
              <a:ea typeface="Inter"/>
              <a:cs typeface="Inter"/>
              <a:sym typeface="Inter"/>
            </a:endParaRPr>
          </a:p>
          <a:p>
            <a:pPr indent="0" lvl="0" marL="0" rtl="0" algn="l">
              <a:spcBef>
                <a:spcPts val="0"/>
              </a:spcBef>
              <a:spcAft>
                <a:spcPts val="0"/>
              </a:spcAft>
              <a:buNone/>
            </a:pPr>
            <a:r>
              <a:rPr b="1" lang="en" sz="2800">
                <a:solidFill>
                  <a:srgbClr val="A14DBC"/>
                </a:solidFill>
                <a:latin typeface="Inter"/>
                <a:ea typeface="Inter"/>
                <a:cs typeface="Inter"/>
                <a:sym typeface="Inter"/>
              </a:rPr>
              <a:t> </a:t>
            </a:r>
            <a:endParaRPr b="1" sz="2800">
              <a:solidFill>
                <a:srgbClr val="A14DBC"/>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321" name="Google Shape;321;p51"/>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322" name="Google Shape;322;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3" name="Google Shape;323;p51"/>
          <p:cNvSpPr txBox="1"/>
          <p:nvPr/>
        </p:nvSpPr>
        <p:spPr>
          <a:xfrm>
            <a:off x="571050" y="3623950"/>
            <a:ext cx="6268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Inter"/>
                <a:ea typeface="Inter"/>
                <a:cs typeface="Inter"/>
                <a:sym typeface="Inter"/>
              </a:rPr>
              <a:t>Welcome to Spring.</a:t>
            </a:r>
            <a:endParaRPr b="1" sz="2800">
              <a:solidFill>
                <a:schemeClr val="lt1"/>
              </a:solidFill>
              <a:latin typeface="Inter"/>
              <a:ea typeface="Inter"/>
              <a:cs typeface="Inter"/>
              <a:sym typeface="Inter"/>
            </a:endParaRPr>
          </a:p>
        </p:txBody>
      </p:sp>
      <p:pic>
        <p:nvPicPr>
          <p:cNvPr id="324" name="Google Shape;324;p51"/>
          <p:cNvPicPr preferRelativeResize="0"/>
          <p:nvPr/>
        </p:nvPicPr>
        <p:blipFill rotWithShape="1">
          <a:blip r:embed="rId4">
            <a:alphaModFix/>
          </a:blip>
          <a:srcRect b="25836" l="19284" r="19376" t="25090"/>
          <a:stretch/>
        </p:blipFill>
        <p:spPr>
          <a:xfrm>
            <a:off x="307675" y="419725"/>
            <a:ext cx="3051075" cy="244085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52"/>
          <p:cNvPicPr preferRelativeResize="0"/>
          <p:nvPr/>
        </p:nvPicPr>
        <p:blipFill rotWithShape="1">
          <a:blip r:embed="rId3">
            <a:alphaModFix/>
          </a:blip>
          <a:srcRect b="0" l="0" r="2419" t="0"/>
          <a:stretch/>
        </p:blipFill>
        <p:spPr>
          <a:xfrm>
            <a:off x="-75" y="0"/>
            <a:ext cx="5019176" cy="5143501"/>
          </a:xfrm>
          <a:prstGeom prst="rect">
            <a:avLst/>
          </a:prstGeom>
          <a:noFill/>
          <a:ln>
            <a:noFill/>
          </a:ln>
        </p:spPr>
      </p:pic>
      <p:sp>
        <p:nvSpPr>
          <p:cNvPr id="330" name="Google Shape;330;p52"/>
          <p:cNvSpPr txBox="1"/>
          <p:nvPr/>
        </p:nvSpPr>
        <p:spPr>
          <a:xfrm>
            <a:off x="5227250" y="811350"/>
            <a:ext cx="3573900" cy="441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A14DBC"/>
                </a:solidFill>
                <a:latin typeface="Inter"/>
                <a:ea typeface="Inter"/>
                <a:cs typeface="Inter"/>
                <a:sym typeface="Inter"/>
              </a:rPr>
              <a:t>Teaching 9: What is a “healthy diet”?</a:t>
            </a:r>
            <a:endParaRPr b="1" sz="1700">
              <a:solidFill>
                <a:srgbClr val="A14DBC"/>
              </a:solidFill>
              <a:latin typeface="Inter"/>
              <a:ea typeface="Inter"/>
              <a:cs typeface="Inter"/>
              <a:sym typeface="Inter"/>
            </a:endParaRPr>
          </a:p>
          <a:p>
            <a:pPr indent="0" lvl="0" marL="0" rtl="0" algn="l">
              <a:spcBef>
                <a:spcPts val="0"/>
              </a:spcBef>
              <a:spcAft>
                <a:spcPts val="0"/>
              </a:spcAft>
              <a:buNone/>
            </a:pPr>
            <a:r>
              <a:t/>
            </a:r>
            <a:endParaRPr sz="1300">
              <a:solidFill>
                <a:srgbClr val="A14DBC"/>
              </a:solidFill>
              <a:latin typeface="Inter"/>
              <a:ea typeface="Inter"/>
              <a:cs typeface="Inter"/>
              <a:sym typeface="Inter"/>
            </a:endParaRPr>
          </a:p>
          <a:p>
            <a:pPr indent="0" lvl="0" marL="0" rtl="0" algn="l">
              <a:spcBef>
                <a:spcPts val="0"/>
              </a:spcBef>
              <a:spcAft>
                <a:spcPts val="0"/>
              </a:spcAft>
              <a:buNone/>
            </a:pPr>
            <a:r>
              <a:rPr lang="en" sz="1200">
                <a:solidFill>
                  <a:srgbClr val="A14DBC"/>
                </a:solidFill>
                <a:latin typeface="Inter"/>
                <a:ea typeface="Inter"/>
                <a:cs typeface="Inter"/>
                <a:sym typeface="Inter"/>
              </a:rPr>
              <a:t>Journaling prompts</a:t>
            </a:r>
            <a:endParaRPr sz="1200">
              <a:solidFill>
                <a:srgbClr val="A14DBC"/>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Throughout your life, what messages have you heard about a “healthy diet”? Whose perspective(s) are these messages from? How do they compare to the perspectives outlined in the article from the University of Winnipeg?</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While it may be difficult for Indigenous communities to return to a diet and lifestyle that includes only local Indigenous foods, what opportunities do you see to leverage Indigenous foods and perspectives for better overall health of Indigenous communities and families?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3"/>
          <p:cNvSpPr/>
          <p:nvPr/>
        </p:nvSpPr>
        <p:spPr>
          <a:xfrm>
            <a:off x="-16725" y="-29250"/>
            <a:ext cx="5035800" cy="5202000"/>
          </a:xfrm>
          <a:prstGeom prst="rect">
            <a:avLst/>
          </a:prstGeom>
          <a:solidFill>
            <a:srgbClr val="A14DB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3"/>
          <p:cNvSpPr txBox="1"/>
          <p:nvPr/>
        </p:nvSpPr>
        <p:spPr>
          <a:xfrm>
            <a:off x="5227250" y="811350"/>
            <a:ext cx="3573900" cy="394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700">
                <a:solidFill>
                  <a:srgbClr val="A14DBC"/>
                </a:solidFill>
                <a:latin typeface="Inter"/>
                <a:ea typeface="Inter"/>
                <a:cs typeface="Inter"/>
                <a:sym typeface="Inter"/>
              </a:rPr>
              <a:t>Teaching 10: Indigenous foodways – more than the food itself</a:t>
            </a:r>
            <a:endParaRPr b="1" sz="1700">
              <a:solidFill>
                <a:srgbClr val="A14DBC"/>
              </a:solidFill>
              <a:latin typeface="Inter"/>
              <a:ea typeface="Inter"/>
              <a:cs typeface="Inter"/>
              <a:sym typeface="Inter"/>
            </a:endParaRPr>
          </a:p>
          <a:p>
            <a:pPr indent="0" lvl="0" marL="0" rtl="0" algn="l">
              <a:spcBef>
                <a:spcPts val="0"/>
              </a:spcBef>
              <a:spcAft>
                <a:spcPts val="0"/>
              </a:spcAft>
              <a:buNone/>
            </a:pPr>
            <a:r>
              <a:t/>
            </a:r>
            <a:endParaRPr sz="1300">
              <a:solidFill>
                <a:srgbClr val="A14DBC"/>
              </a:solidFill>
              <a:latin typeface="Inter"/>
              <a:ea typeface="Inter"/>
              <a:cs typeface="Inter"/>
              <a:sym typeface="Inter"/>
            </a:endParaRPr>
          </a:p>
          <a:p>
            <a:pPr indent="0" lvl="0" marL="0" rtl="0" algn="l">
              <a:spcBef>
                <a:spcPts val="0"/>
              </a:spcBef>
              <a:spcAft>
                <a:spcPts val="0"/>
              </a:spcAft>
              <a:buNone/>
            </a:pPr>
            <a:r>
              <a:rPr lang="en" sz="1200">
                <a:solidFill>
                  <a:srgbClr val="A14DBC"/>
                </a:solidFill>
                <a:latin typeface="Inter"/>
                <a:ea typeface="Inter"/>
                <a:cs typeface="Inter"/>
                <a:sym typeface="Inter"/>
              </a:rPr>
              <a:t>Journaling prompts</a:t>
            </a:r>
            <a:endParaRPr sz="1200">
              <a:solidFill>
                <a:srgbClr val="A14DBC"/>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What did you learn about the connection between the mind, body, spirit, and emotions?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How would you describe Indigenous food systems to someone who is not familiar with what you have learned so far on this learning journey?</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does “food is medicine” mean to you now?</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pic>
        <p:nvPicPr>
          <p:cNvPr id="337" name="Google Shape;337;p53"/>
          <p:cNvPicPr preferRelativeResize="0"/>
          <p:nvPr/>
        </p:nvPicPr>
        <p:blipFill>
          <a:blip r:embed="rId3">
            <a:alphaModFix/>
          </a:blip>
          <a:stretch>
            <a:fillRect/>
          </a:stretch>
        </p:blipFill>
        <p:spPr>
          <a:xfrm>
            <a:off x="266004" y="973838"/>
            <a:ext cx="4560150" cy="3230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4"/>
          <p:cNvSpPr txBox="1"/>
          <p:nvPr/>
        </p:nvSpPr>
        <p:spPr>
          <a:xfrm>
            <a:off x="5227250" y="811350"/>
            <a:ext cx="3573900" cy="367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A14DBC"/>
                </a:solidFill>
                <a:latin typeface="Inter"/>
                <a:ea typeface="Inter"/>
                <a:cs typeface="Inter"/>
                <a:sym typeface="Inter"/>
              </a:rPr>
              <a:t>Teaching 11: Celebrating diverse Indigenous foodways</a:t>
            </a:r>
            <a:endParaRPr b="1" sz="1700">
              <a:solidFill>
                <a:srgbClr val="A14DBC"/>
              </a:solidFill>
              <a:latin typeface="Inter"/>
              <a:ea typeface="Inter"/>
              <a:cs typeface="Inter"/>
              <a:sym typeface="Inter"/>
            </a:endParaRPr>
          </a:p>
          <a:p>
            <a:pPr indent="0" lvl="0" marL="0" rtl="0" algn="l">
              <a:spcBef>
                <a:spcPts val="0"/>
              </a:spcBef>
              <a:spcAft>
                <a:spcPts val="0"/>
              </a:spcAft>
              <a:buNone/>
            </a:pPr>
            <a:r>
              <a:t/>
            </a:r>
            <a:endParaRPr sz="1300">
              <a:solidFill>
                <a:srgbClr val="A14DBC"/>
              </a:solidFill>
              <a:latin typeface="Inter"/>
              <a:ea typeface="Inter"/>
              <a:cs typeface="Inter"/>
              <a:sym typeface="Inter"/>
            </a:endParaRPr>
          </a:p>
          <a:p>
            <a:pPr indent="0" lvl="0" marL="0" rtl="0" algn="l">
              <a:spcBef>
                <a:spcPts val="0"/>
              </a:spcBef>
              <a:spcAft>
                <a:spcPts val="0"/>
              </a:spcAft>
              <a:buNone/>
            </a:pPr>
            <a:r>
              <a:rPr lang="en" sz="1200">
                <a:solidFill>
                  <a:srgbClr val="A14DBC"/>
                </a:solidFill>
                <a:latin typeface="Inter"/>
                <a:ea typeface="Inter"/>
                <a:cs typeface="Inter"/>
                <a:sym typeface="Inter"/>
              </a:rPr>
              <a:t>Journaling prompts</a:t>
            </a:r>
            <a:endParaRPr sz="1200">
              <a:solidFill>
                <a:srgbClr val="A14DBC"/>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This teaching has shared a few specific foods and foodways from across Turtle Island. Are any of these traditional to the region where you live and work?</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Think about your own culture, family, and home. What foods are traditional to you? What stories are connected to these foods and the way that you obtain, prepare, and share them?</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sp>
        <p:nvSpPr>
          <p:cNvPr id="343" name="Google Shape;343;p54"/>
          <p:cNvSpPr/>
          <p:nvPr/>
        </p:nvSpPr>
        <p:spPr>
          <a:xfrm>
            <a:off x="-16725" y="-29250"/>
            <a:ext cx="5035800" cy="5202000"/>
          </a:xfrm>
          <a:prstGeom prst="rect">
            <a:avLst/>
          </a:prstGeom>
          <a:solidFill>
            <a:srgbClr val="A14DB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 name="Google Shape;344;p54"/>
          <p:cNvPicPr preferRelativeResize="0"/>
          <p:nvPr/>
        </p:nvPicPr>
        <p:blipFill>
          <a:blip r:embed="rId3">
            <a:alphaModFix/>
          </a:blip>
          <a:stretch>
            <a:fillRect/>
          </a:stretch>
        </p:blipFill>
        <p:spPr>
          <a:xfrm>
            <a:off x="307675" y="1200425"/>
            <a:ext cx="4443976" cy="2717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8"/>
          <p:cNvPicPr preferRelativeResize="0"/>
          <p:nvPr/>
        </p:nvPicPr>
        <p:blipFill rotWithShape="1">
          <a:blip r:embed="rId3">
            <a:alphaModFix/>
          </a:blip>
          <a:srcRect b="3474" l="62574" r="0" t="0"/>
          <a:stretch/>
        </p:blipFill>
        <p:spPr>
          <a:xfrm>
            <a:off x="4124900" y="-16675"/>
            <a:ext cx="5019100" cy="5176850"/>
          </a:xfrm>
          <a:prstGeom prst="rect">
            <a:avLst/>
          </a:prstGeom>
          <a:noFill/>
          <a:ln>
            <a:noFill/>
          </a:ln>
        </p:spPr>
      </p:pic>
      <p:sp>
        <p:nvSpPr>
          <p:cNvPr id="122" name="Google Shape;122;p28"/>
          <p:cNvSpPr txBox="1"/>
          <p:nvPr/>
        </p:nvSpPr>
        <p:spPr>
          <a:xfrm>
            <a:off x="288375" y="1565550"/>
            <a:ext cx="3683400" cy="23934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Build the understanding and narrative that Food is our Medicine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Provide health care leaders with knowledge and tools to decolonize food in health care </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Inspire action, engagement and responsibility around Indigenous Foodways in health care settings</a:t>
            </a:r>
            <a:endParaRPr sz="12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sz="1700">
              <a:latin typeface="Inter"/>
              <a:ea typeface="Inter"/>
              <a:cs typeface="Inter"/>
              <a:sym typeface="Inter"/>
            </a:endParaRPr>
          </a:p>
        </p:txBody>
      </p:sp>
      <p:sp>
        <p:nvSpPr>
          <p:cNvPr id="123" name="Google Shape;123;p28"/>
          <p:cNvSpPr txBox="1"/>
          <p:nvPr/>
        </p:nvSpPr>
        <p:spPr>
          <a:xfrm>
            <a:off x="288375" y="811350"/>
            <a:ext cx="38364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Food is Our Medicine (FIOM) </a:t>
            </a:r>
            <a:r>
              <a:rPr lang="en" sz="1700">
                <a:solidFill>
                  <a:schemeClr val="dk1"/>
                </a:solidFill>
                <a:latin typeface="Inter"/>
                <a:ea typeface="Inter"/>
                <a:cs typeface="Inter"/>
                <a:sym typeface="Inter"/>
              </a:rPr>
              <a:t>Action Learning Series</a:t>
            </a:r>
            <a:endParaRPr sz="1700">
              <a:solidFill>
                <a:schemeClr val="dk1"/>
              </a:solidFill>
              <a:latin typeface="Inter"/>
              <a:ea typeface="Inter"/>
              <a:cs typeface="Inter"/>
              <a:sym typeface="Int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55"/>
          <p:cNvPicPr preferRelativeResize="0"/>
          <p:nvPr/>
        </p:nvPicPr>
        <p:blipFill rotWithShape="1">
          <a:blip r:embed="rId3">
            <a:alphaModFix/>
          </a:blip>
          <a:srcRect b="0" l="0" r="2419" t="0"/>
          <a:stretch/>
        </p:blipFill>
        <p:spPr>
          <a:xfrm>
            <a:off x="-75" y="0"/>
            <a:ext cx="5019176" cy="5143501"/>
          </a:xfrm>
          <a:prstGeom prst="rect">
            <a:avLst/>
          </a:prstGeom>
          <a:noFill/>
          <a:ln>
            <a:noFill/>
          </a:ln>
        </p:spPr>
      </p:pic>
      <p:sp>
        <p:nvSpPr>
          <p:cNvPr id="350" name="Google Shape;350;p55"/>
          <p:cNvSpPr txBox="1"/>
          <p:nvPr/>
        </p:nvSpPr>
        <p:spPr>
          <a:xfrm>
            <a:off x="5227250" y="811350"/>
            <a:ext cx="3573900" cy="367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A14DBC"/>
                </a:solidFill>
                <a:latin typeface="Inter"/>
                <a:ea typeface="Inter"/>
                <a:cs typeface="Inter"/>
                <a:sym typeface="Inter"/>
              </a:rPr>
              <a:t>Teaching 12: Foodways and COVID-19</a:t>
            </a:r>
            <a:endParaRPr b="1" sz="1700">
              <a:solidFill>
                <a:srgbClr val="A14DBC"/>
              </a:solidFill>
              <a:latin typeface="Inter"/>
              <a:ea typeface="Inter"/>
              <a:cs typeface="Inter"/>
              <a:sym typeface="Inter"/>
            </a:endParaRPr>
          </a:p>
          <a:p>
            <a:pPr indent="0" lvl="0" marL="0" rtl="0" algn="l">
              <a:spcBef>
                <a:spcPts val="0"/>
              </a:spcBef>
              <a:spcAft>
                <a:spcPts val="0"/>
              </a:spcAft>
              <a:buNone/>
            </a:pPr>
            <a:r>
              <a:t/>
            </a:r>
            <a:endParaRPr sz="1300">
              <a:solidFill>
                <a:srgbClr val="A14DBC"/>
              </a:solidFill>
              <a:latin typeface="Inter"/>
              <a:ea typeface="Inter"/>
              <a:cs typeface="Inter"/>
              <a:sym typeface="Inter"/>
            </a:endParaRPr>
          </a:p>
          <a:p>
            <a:pPr indent="0" lvl="0" marL="0" rtl="0" algn="l">
              <a:spcBef>
                <a:spcPts val="0"/>
              </a:spcBef>
              <a:spcAft>
                <a:spcPts val="0"/>
              </a:spcAft>
              <a:buNone/>
            </a:pPr>
            <a:r>
              <a:rPr lang="en" sz="1200">
                <a:solidFill>
                  <a:srgbClr val="A14DBC"/>
                </a:solidFill>
                <a:latin typeface="Inter"/>
                <a:ea typeface="Inter"/>
                <a:cs typeface="Inter"/>
                <a:sym typeface="Inter"/>
              </a:rPr>
              <a:t>Journaling prompts</a:t>
            </a:r>
            <a:endParaRPr sz="1200">
              <a:solidFill>
                <a:srgbClr val="A14DBC"/>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After reviewing the article, what solution to support food access issues did the government implement that undermined Indigenous communities in addressing food insecurity during the pandemic?</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How did COVID-19 make food insecurity worse?</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forms of Indigenous foodways strengthened food security?</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6"/>
          <p:cNvSpPr/>
          <p:nvPr/>
        </p:nvSpPr>
        <p:spPr>
          <a:xfrm>
            <a:off x="0" y="3652025"/>
            <a:ext cx="9144000" cy="1562700"/>
          </a:xfrm>
          <a:prstGeom prst="rect">
            <a:avLst/>
          </a:prstGeom>
          <a:solidFill>
            <a:srgbClr val="A14D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18830"/>
              </a:highlight>
            </a:endParaRPr>
          </a:p>
        </p:txBody>
      </p:sp>
      <p:sp>
        <p:nvSpPr>
          <p:cNvPr id="356" name="Google Shape;356;p56"/>
          <p:cNvSpPr txBox="1"/>
          <p:nvPr/>
        </p:nvSpPr>
        <p:spPr>
          <a:xfrm>
            <a:off x="571050" y="3038000"/>
            <a:ext cx="8573100" cy="93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A14DBC"/>
                </a:solidFill>
                <a:latin typeface="Inter"/>
                <a:ea typeface="Inter"/>
                <a:cs typeface="Inter"/>
                <a:sym typeface="Inter"/>
              </a:rPr>
              <a:t>The journey continues.</a:t>
            </a:r>
            <a:endParaRPr b="1" sz="2800">
              <a:solidFill>
                <a:srgbClr val="A14DBC"/>
              </a:solidFill>
              <a:latin typeface="Inter"/>
              <a:ea typeface="Inter"/>
              <a:cs typeface="Inter"/>
              <a:sym typeface="Inter"/>
            </a:endParaRPr>
          </a:p>
          <a:p>
            <a:pPr indent="0" lvl="0" marL="0" rtl="0" algn="l">
              <a:spcBef>
                <a:spcPts val="0"/>
              </a:spcBef>
              <a:spcAft>
                <a:spcPts val="0"/>
              </a:spcAft>
              <a:buNone/>
            </a:pPr>
            <a:r>
              <a:rPr b="1" lang="en" sz="3300">
                <a:solidFill>
                  <a:srgbClr val="E84B20"/>
                </a:solidFill>
                <a:latin typeface="Inter"/>
                <a:ea typeface="Inter"/>
                <a:cs typeface="Inter"/>
                <a:sym typeface="Inter"/>
              </a:rPr>
              <a:t> </a:t>
            </a:r>
            <a:endParaRPr b="1" sz="1300">
              <a:solidFill>
                <a:srgbClr val="E84B20"/>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357" name="Google Shape;357;p56"/>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358" name="Google Shape;358;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59" name="Google Shape;359;p56"/>
          <p:cNvPicPr preferRelativeResize="0"/>
          <p:nvPr/>
        </p:nvPicPr>
        <p:blipFill rotWithShape="1">
          <a:blip r:embed="rId4">
            <a:alphaModFix/>
          </a:blip>
          <a:srcRect b="25836" l="19284" r="19376" t="25090"/>
          <a:stretch/>
        </p:blipFill>
        <p:spPr>
          <a:xfrm>
            <a:off x="307675" y="419725"/>
            <a:ext cx="3051075" cy="24408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7"/>
          <p:cNvSpPr/>
          <p:nvPr/>
        </p:nvSpPr>
        <p:spPr>
          <a:xfrm>
            <a:off x="0" y="3652025"/>
            <a:ext cx="9144000" cy="1562700"/>
          </a:xfrm>
          <a:prstGeom prst="rect">
            <a:avLst/>
          </a:prstGeom>
          <a:solidFill>
            <a:srgbClr val="1A8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365" name="Google Shape;365;p57"/>
          <p:cNvSpPr txBox="1"/>
          <p:nvPr/>
        </p:nvSpPr>
        <p:spPr>
          <a:xfrm>
            <a:off x="571050" y="3033413"/>
            <a:ext cx="8450100" cy="15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1A8833"/>
                </a:solidFill>
                <a:latin typeface="Inter"/>
                <a:ea typeface="Inter"/>
                <a:cs typeface="Inter"/>
                <a:sym typeface="Inter"/>
              </a:rPr>
              <a:t>Food is Our Medicine: </a:t>
            </a:r>
            <a:r>
              <a:rPr b="1" lang="en" sz="2800">
                <a:solidFill>
                  <a:srgbClr val="1A8833"/>
                </a:solidFill>
                <a:latin typeface="Inter"/>
                <a:ea typeface="Inter"/>
                <a:cs typeface="Inter"/>
                <a:sym typeface="Inter"/>
              </a:rPr>
              <a:t>Food is a Pathway</a:t>
            </a:r>
            <a:endParaRPr b="1" sz="2800">
              <a:solidFill>
                <a:srgbClr val="1A8833"/>
              </a:solidFill>
              <a:latin typeface="Inter"/>
              <a:ea typeface="Inter"/>
              <a:cs typeface="Inter"/>
              <a:sym typeface="Inter"/>
            </a:endParaRPr>
          </a:p>
          <a:p>
            <a:pPr indent="0" lvl="0" marL="0" rtl="0" algn="l">
              <a:spcBef>
                <a:spcPts val="0"/>
              </a:spcBef>
              <a:spcAft>
                <a:spcPts val="0"/>
              </a:spcAft>
              <a:buNone/>
            </a:pPr>
            <a:r>
              <a:t/>
            </a:r>
            <a:endParaRPr b="1" sz="1300">
              <a:solidFill>
                <a:srgbClr val="1A8833"/>
              </a:solidFill>
              <a:latin typeface="Inter"/>
              <a:ea typeface="Inter"/>
              <a:cs typeface="Inter"/>
              <a:sym typeface="Inter"/>
            </a:endParaRPr>
          </a:p>
          <a:p>
            <a:pPr indent="0" lvl="0" marL="0" rtl="0" algn="l">
              <a:spcBef>
                <a:spcPts val="0"/>
              </a:spcBef>
              <a:spcAft>
                <a:spcPts val="0"/>
              </a:spcAft>
              <a:buNone/>
            </a:pPr>
            <a:r>
              <a:t/>
            </a:r>
            <a:endParaRPr b="1" sz="1300">
              <a:solidFill>
                <a:schemeClr val="dk1"/>
              </a:solidFill>
              <a:latin typeface="Inter"/>
              <a:ea typeface="Inter"/>
              <a:cs typeface="Inter"/>
              <a:sym typeface="Inter"/>
            </a:endParaRPr>
          </a:p>
        </p:txBody>
      </p:sp>
      <p:pic>
        <p:nvPicPr>
          <p:cNvPr id="366" name="Google Shape;366;p57"/>
          <p:cNvPicPr preferRelativeResize="0"/>
          <p:nvPr/>
        </p:nvPicPr>
        <p:blipFill rotWithShape="1">
          <a:blip r:embed="rId3">
            <a:alphaModFix/>
          </a:blip>
          <a:srcRect b="0" l="5979" r="54962" t="0"/>
          <a:stretch/>
        </p:blipFill>
        <p:spPr>
          <a:xfrm>
            <a:off x="7976600" y="4042450"/>
            <a:ext cx="793200" cy="781850"/>
          </a:xfrm>
          <a:prstGeom prst="rect">
            <a:avLst/>
          </a:prstGeom>
          <a:noFill/>
          <a:ln>
            <a:noFill/>
          </a:ln>
        </p:spPr>
      </p:pic>
      <p:sp>
        <p:nvSpPr>
          <p:cNvPr id="367" name="Google Shape;367;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8" name="Google Shape;368;p57"/>
          <p:cNvSpPr txBox="1"/>
          <p:nvPr/>
        </p:nvSpPr>
        <p:spPr>
          <a:xfrm>
            <a:off x="607775" y="3671650"/>
            <a:ext cx="6310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lt1"/>
                </a:solidFill>
                <a:latin typeface="Inter"/>
                <a:ea typeface="Inter"/>
                <a:cs typeface="Inter"/>
                <a:sym typeface="Inter"/>
              </a:rPr>
              <a:t>Welcome to Summer.</a:t>
            </a:r>
            <a:endParaRPr b="1" sz="2800">
              <a:solidFill>
                <a:schemeClr val="lt1"/>
              </a:solidFill>
              <a:latin typeface="Inter"/>
              <a:ea typeface="Inter"/>
              <a:cs typeface="Inter"/>
              <a:sym typeface="Inter"/>
            </a:endParaRPr>
          </a:p>
        </p:txBody>
      </p:sp>
      <p:pic>
        <p:nvPicPr>
          <p:cNvPr id="369" name="Google Shape;369;p57"/>
          <p:cNvPicPr preferRelativeResize="0"/>
          <p:nvPr/>
        </p:nvPicPr>
        <p:blipFill rotWithShape="1">
          <a:blip r:embed="rId4">
            <a:alphaModFix/>
          </a:blip>
          <a:srcRect b="24546" l="26409" r="26456" t="24443"/>
          <a:stretch/>
        </p:blipFill>
        <p:spPr>
          <a:xfrm>
            <a:off x="607763" y="313975"/>
            <a:ext cx="2450900" cy="2652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8"/>
          <p:cNvSpPr txBox="1"/>
          <p:nvPr/>
        </p:nvSpPr>
        <p:spPr>
          <a:xfrm>
            <a:off x="5246375" y="7770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75" name="Google Shape;375;p58"/>
          <p:cNvSpPr txBox="1"/>
          <p:nvPr/>
        </p:nvSpPr>
        <p:spPr>
          <a:xfrm>
            <a:off x="5227250" y="811350"/>
            <a:ext cx="3573900" cy="394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700">
                <a:solidFill>
                  <a:srgbClr val="1A8833"/>
                </a:solidFill>
                <a:latin typeface="Inter"/>
                <a:ea typeface="Inter"/>
                <a:cs typeface="Inter"/>
                <a:sym typeface="Inter"/>
              </a:rPr>
              <a:t>Teaching 13: Barriers to serving Indigenous foods in health care settings</a:t>
            </a:r>
            <a:endParaRPr b="1" sz="1700">
              <a:solidFill>
                <a:srgbClr val="1A8833"/>
              </a:solidFill>
              <a:latin typeface="Inter"/>
              <a:ea typeface="Inter"/>
              <a:cs typeface="Inter"/>
              <a:sym typeface="Inter"/>
            </a:endParaRPr>
          </a:p>
          <a:p>
            <a:pPr indent="0" lvl="0" marL="0" rtl="0" algn="l">
              <a:spcBef>
                <a:spcPts val="0"/>
              </a:spcBef>
              <a:spcAft>
                <a:spcPts val="0"/>
              </a:spcAft>
              <a:buNone/>
            </a:pPr>
            <a:r>
              <a:t/>
            </a:r>
            <a:endParaRPr b="1" sz="1300">
              <a:solidFill>
                <a:srgbClr val="1A8833"/>
              </a:solidFill>
              <a:latin typeface="Inter"/>
              <a:ea typeface="Inter"/>
              <a:cs typeface="Inter"/>
              <a:sym typeface="Inter"/>
            </a:endParaRPr>
          </a:p>
          <a:p>
            <a:pPr indent="0" lvl="0" marL="0" rtl="0" algn="l">
              <a:spcBef>
                <a:spcPts val="0"/>
              </a:spcBef>
              <a:spcAft>
                <a:spcPts val="0"/>
              </a:spcAft>
              <a:buNone/>
            </a:pPr>
            <a:r>
              <a:rPr lang="en" sz="1200">
                <a:solidFill>
                  <a:srgbClr val="1A8833"/>
                </a:solidFill>
                <a:latin typeface="Inter"/>
                <a:ea typeface="Inter"/>
                <a:cs typeface="Inter"/>
                <a:sym typeface="Inter"/>
              </a:rPr>
              <a:t>Journaling prompts</a:t>
            </a:r>
            <a:endParaRPr sz="1200">
              <a:solidFill>
                <a:srgbClr val="1A8833"/>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Have you experienced any of these barriers to serving traditional foods in health care settings? If so, how have you overcome them or tried to overcome them? What solutions, innovations, or compromises have you come up with?</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has helped or hindered the process of serving traditional foods where you work?</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pic>
        <p:nvPicPr>
          <p:cNvPr id="376" name="Google Shape;376;p58"/>
          <p:cNvPicPr preferRelativeResize="0"/>
          <p:nvPr/>
        </p:nvPicPr>
        <p:blipFill>
          <a:blip r:embed="rId3">
            <a:alphaModFix/>
          </a:blip>
          <a:stretch>
            <a:fillRect/>
          </a:stretch>
        </p:blipFill>
        <p:spPr>
          <a:xfrm>
            <a:off x="184575" y="195725"/>
            <a:ext cx="4954726" cy="4752026"/>
          </a:xfrm>
          <a:prstGeom prst="rect">
            <a:avLst/>
          </a:prstGeom>
          <a:noFill/>
          <a:ln cap="flat" cmpd="sng" w="19050">
            <a:solidFill>
              <a:srgbClr val="1A8833"/>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59"/>
          <p:cNvPicPr preferRelativeResize="0"/>
          <p:nvPr/>
        </p:nvPicPr>
        <p:blipFill rotWithShape="1">
          <a:blip r:embed="rId3">
            <a:alphaModFix/>
          </a:blip>
          <a:srcRect b="0" l="1162" r="1152" t="0"/>
          <a:stretch/>
        </p:blipFill>
        <p:spPr>
          <a:xfrm>
            <a:off x="0" y="0"/>
            <a:ext cx="5019101" cy="5143500"/>
          </a:xfrm>
          <a:prstGeom prst="rect">
            <a:avLst/>
          </a:prstGeom>
          <a:noFill/>
          <a:ln>
            <a:noFill/>
          </a:ln>
        </p:spPr>
      </p:pic>
      <p:sp>
        <p:nvSpPr>
          <p:cNvPr id="382" name="Google Shape;382;p59"/>
          <p:cNvSpPr txBox="1"/>
          <p:nvPr/>
        </p:nvSpPr>
        <p:spPr>
          <a:xfrm>
            <a:off x="5246375" y="7770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83" name="Google Shape;383;p59"/>
          <p:cNvSpPr txBox="1"/>
          <p:nvPr/>
        </p:nvSpPr>
        <p:spPr>
          <a:xfrm>
            <a:off x="5227250" y="811350"/>
            <a:ext cx="3795600" cy="478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1A8833"/>
                </a:solidFill>
                <a:latin typeface="Inter"/>
                <a:ea typeface="Inter"/>
                <a:cs typeface="Inter"/>
                <a:sym typeface="Inter"/>
              </a:rPr>
              <a:t>Teaching 14: Existing traditional food programs</a:t>
            </a:r>
            <a:endParaRPr b="1" sz="1700">
              <a:solidFill>
                <a:srgbClr val="1A8833"/>
              </a:solidFill>
              <a:latin typeface="Inter"/>
              <a:ea typeface="Inter"/>
              <a:cs typeface="Inter"/>
              <a:sym typeface="Inter"/>
            </a:endParaRPr>
          </a:p>
          <a:p>
            <a:pPr indent="0" lvl="0" marL="0" rtl="0" algn="l">
              <a:spcBef>
                <a:spcPts val="0"/>
              </a:spcBef>
              <a:spcAft>
                <a:spcPts val="0"/>
              </a:spcAft>
              <a:buNone/>
            </a:pPr>
            <a:r>
              <a:t/>
            </a:r>
            <a:endParaRPr sz="1300">
              <a:solidFill>
                <a:srgbClr val="1A8833"/>
              </a:solidFill>
              <a:latin typeface="Inter"/>
              <a:ea typeface="Inter"/>
              <a:cs typeface="Inter"/>
              <a:sym typeface="Inter"/>
            </a:endParaRPr>
          </a:p>
          <a:p>
            <a:pPr indent="0" lvl="0" marL="0" rtl="0" algn="l">
              <a:spcBef>
                <a:spcPts val="0"/>
              </a:spcBef>
              <a:spcAft>
                <a:spcPts val="0"/>
              </a:spcAft>
              <a:buNone/>
            </a:pPr>
            <a:r>
              <a:rPr lang="en" sz="1200">
                <a:solidFill>
                  <a:srgbClr val="1A8833"/>
                </a:solidFill>
                <a:latin typeface="Inter"/>
                <a:ea typeface="Inter"/>
                <a:cs typeface="Inter"/>
                <a:sym typeface="Inter"/>
              </a:rPr>
              <a:t>Journaling prompts</a:t>
            </a:r>
            <a:endParaRPr sz="1200">
              <a:solidFill>
                <a:srgbClr val="1A8833"/>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How many key stakeholders, working in different parts of the system, came together to support the Yukon Hospitals program?</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Consider the relationships with key stakeholders in your setting and facility/organization. Which relationships are strong? Which do you need to strengthen? Which do you need to start building?</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questions do you have for stakeholders involved in any of the traditional food programs shared in this teaching?</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Why do you think traditional foods are not available to all patients accessing services? What are some reasons for not making them available to all patients?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sp>
        <p:nvSpPr>
          <p:cNvPr id="384" name="Google Shape;384;p59"/>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Teaching 14: Existing traditional food programs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0"/>
          <p:cNvSpPr/>
          <p:nvPr/>
        </p:nvSpPr>
        <p:spPr>
          <a:xfrm>
            <a:off x="-8350" y="-29250"/>
            <a:ext cx="5035800" cy="5202000"/>
          </a:xfrm>
          <a:prstGeom prst="rect">
            <a:avLst/>
          </a:prstGeom>
          <a:solidFill>
            <a:srgbClr val="1A88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0"/>
          <p:cNvSpPr txBox="1"/>
          <p:nvPr/>
        </p:nvSpPr>
        <p:spPr>
          <a:xfrm>
            <a:off x="5246375" y="7770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91" name="Google Shape;391;p60"/>
          <p:cNvSpPr txBox="1"/>
          <p:nvPr/>
        </p:nvSpPr>
        <p:spPr>
          <a:xfrm>
            <a:off x="5227250" y="811350"/>
            <a:ext cx="37956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1A8833"/>
                </a:solidFill>
                <a:latin typeface="Inter"/>
                <a:ea typeface="Inter"/>
                <a:cs typeface="Inter"/>
                <a:sym typeface="Inter"/>
              </a:rPr>
              <a:t>Teaching 15: Guidebooks, policies, and</a:t>
            </a:r>
            <a:endParaRPr b="1" sz="1700">
              <a:solidFill>
                <a:srgbClr val="1A8833"/>
              </a:solidFill>
              <a:latin typeface="Inter"/>
              <a:ea typeface="Inter"/>
              <a:cs typeface="Inter"/>
              <a:sym typeface="Inter"/>
            </a:endParaRPr>
          </a:p>
          <a:p>
            <a:pPr indent="0" lvl="0" marL="0" rtl="0" algn="l">
              <a:spcBef>
                <a:spcPts val="0"/>
              </a:spcBef>
              <a:spcAft>
                <a:spcPts val="0"/>
              </a:spcAft>
              <a:buNone/>
            </a:pPr>
            <a:r>
              <a:rPr b="1" lang="en" sz="1700">
                <a:solidFill>
                  <a:srgbClr val="1A8833"/>
                </a:solidFill>
                <a:latin typeface="Inter"/>
                <a:ea typeface="Inter"/>
                <a:cs typeface="Inter"/>
                <a:sym typeface="Inter"/>
              </a:rPr>
              <a:t>administrative tools</a:t>
            </a:r>
            <a:endParaRPr b="1" sz="1700">
              <a:solidFill>
                <a:srgbClr val="1A8833"/>
              </a:solidFill>
              <a:latin typeface="Inter"/>
              <a:ea typeface="Inter"/>
              <a:cs typeface="Inter"/>
              <a:sym typeface="Inter"/>
            </a:endParaRPr>
          </a:p>
          <a:p>
            <a:pPr indent="0" lvl="0" marL="0" rtl="0" algn="l">
              <a:spcBef>
                <a:spcPts val="0"/>
              </a:spcBef>
              <a:spcAft>
                <a:spcPts val="0"/>
              </a:spcAft>
              <a:buNone/>
            </a:pPr>
            <a:r>
              <a:t/>
            </a:r>
            <a:endParaRPr sz="1300">
              <a:solidFill>
                <a:srgbClr val="1A8833"/>
              </a:solidFill>
              <a:latin typeface="Inter"/>
              <a:ea typeface="Inter"/>
              <a:cs typeface="Inter"/>
              <a:sym typeface="Inter"/>
            </a:endParaRPr>
          </a:p>
          <a:p>
            <a:pPr indent="0" lvl="0" marL="0" rtl="0" algn="l">
              <a:spcBef>
                <a:spcPts val="0"/>
              </a:spcBef>
              <a:spcAft>
                <a:spcPts val="0"/>
              </a:spcAft>
              <a:buNone/>
            </a:pPr>
            <a:r>
              <a:rPr lang="en" sz="1200">
                <a:solidFill>
                  <a:srgbClr val="1A8833"/>
                </a:solidFill>
                <a:latin typeface="Inter"/>
                <a:ea typeface="Inter"/>
                <a:cs typeface="Inter"/>
                <a:sym typeface="Inter"/>
              </a:rPr>
              <a:t>Journaling prompts</a:t>
            </a:r>
            <a:endParaRPr sz="1200">
              <a:solidFill>
                <a:srgbClr val="1A8833"/>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In thinking about these programs and the different approaches they take, what ideas come up for you for ways to start (or continue) this work in your context?</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What lessons can you apply in your work setting? Who and what can support you?</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p:txBody>
      </p:sp>
      <p:pic>
        <p:nvPicPr>
          <p:cNvPr id="392" name="Google Shape;392;p60"/>
          <p:cNvPicPr preferRelativeResize="0"/>
          <p:nvPr/>
        </p:nvPicPr>
        <p:blipFill>
          <a:blip r:embed="rId3">
            <a:alphaModFix/>
          </a:blip>
          <a:stretch>
            <a:fillRect/>
          </a:stretch>
        </p:blipFill>
        <p:spPr>
          <a:xfrm>
            <a:off x="-1" y="680850"/>
            <a:ext cx="5019099" cy="38638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1"/>
          <p:cNvSpPr/>
          <p:nvPr/>
        </p:nvSpPr>
        <p:spPr>
          <a:xfrm>
            <a:off x="-8350" y="-29250"/>
            <a:ext cx="5035800" cy="5202000"/>
          </a:xfrm>
          <a:prstGeom prst="rect">
            <a:avLst/>
          </a:prstGeom>
          <a:solidFill>
            <a:srgbClr val="1A883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1"/>
          <p:cNvSpPr txBox="1"/>
          <p:nvPr/>
        </p:nvSpPr>
        <p:spPr>
          <a:xfrm>
            <a:off x="5246375" y="7770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99" name="Google Shape;399;p61"/>
          <p:cNvSpPr txBox="1"/>
          <p:nvPr/>
        </p:nvSpPr>
        <p:spPr>
          <a:xfrm>
            <a:off x="5227250" y="811350"/>
            <a:ext cx="3795600" cy="397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1A8833"/>
                </a:solidFill>
                <a:latin typeface="Inter"/>
                <a:ea typeface="Inter"/>
                <a:cs typeface="Inter"/>
                <a:sym typeface="Inter"/>
              </a:rPr>
              <a:t>Teaching 16: The path forward</a:t>
            </a:r>
            <a:endParaRPr b="1" sz="1700">
              <a:solidFill>
                <a:srgbClr val="1A8833"/>
              </a:solidFill>
              <a:latin typeface="Inter"/>
              <a:ea typeface="Inter"/>
              <a:cs typeface="Inter"/>
              <a:sym typeface="Inter"/>
            </a:endParaRPr>
          </a:p>
          <a:p>
            <a:pPr indent="0" lvl="0" marL="0" rtl="0" algn="l">
              <a:spcBef>
                <a:spcPts val="0"/>
              </a:spcBef>
              <a:spcAft>
                <a:spcPts val="0"/>
              </a:spcAft>
              <a:buNone/>
            </a:pPr>
            <a:r>
              <a:t/>
            </a:r>
            <a:endParaRPr sz="1300">
              <a:solidFill>
                <a:srgbClr val="1A8833"/>
              </a:solidFill>
              <a:latin typeface="Inter"/>
              <a:ea typeface="Inter"/>
              <a:cs typeface="Inter"/>
              <a:sym typeface="Inter"/>
            </a:endParaRPr>
          </a:p>
          <a:p>
            <a:pPr indent="0" lvl="0" marL="0" rtl="0" algn="l">
              <a:spcBef>
                <a:spcPts val="0"/>
              </a:spcBef>
              <a:spcAft>
                <a:spcPts val="0"/>
              </a:spcAft>
              <a:buNone/>
            </a:pPr>
            <a:r>
              <a:rPr lang="en" sz="1200">
                <a:solidFill>
                  <a:srgbClr val="1A8833"/>
                </a:solidFill>
                <a:latin typeface="Inter"/>
                <a:ea typeface="Inter"/>
                <a:cs typeface="Inter"/>
                <a:sym typeface="Inter"/>
              </a:rPr>
              <a:t>Journaling prompts</a:t>
            </a:r>
            <a:endParaRPr sz="1200">
              <a:solidFill>
                <a:srgbClr val="1A8833"/>
              </a:solidFill>
              <a:latin typeface="Inter"/>
              <a:ea typeface="Inter"/>
              <a:cs typeface="Inter"/>
              <a:sym typeface="Inter"/>
            </a:endParaRPr>
          </a:p>
          <a:p>
            <a:pPr indent="0" lvl="0" marL="0" rtl="0" algn="l">
              <a:spcBef>
                <a:spcPts val="0"/>
              </a:spcBef>
              <a:spcAft>
                <a:spcPts val="0"/>
              </a:spcAft>
              <a:buNone/>
            </a:pPr>
            <a:r>
              <a:t/>
            </a:r>
            <a:endParaRPr sz="1200">
              <a:solidFill>
                <a:srgbClr val="E84B20"/>
              </a:solidFill>
              <a:latin typeface="Inter"/>
              <a:ea typeface="Inter"/>
              <a:cs typeface="Inter"/>
              <a:sym typeface="Inter"/>
            </a:endParaRPr>
          </a:p>
          <a:p>
            <a:pPr indent="-304800" lvl="0" marL="457200" rtl="0" algn="l">
              <a:spcBef>
                <a:spcPts val="0"/>
              </a:spcBef>
              <a:spcAft>
                <a:spcPts val="0"/>
              </a:spcAft>
              <a:buClr>
                <a:schemeClr val="dk1"/>
              </a:buClr>
              <a:buSzPts val="1200"/>
              <a:buAutoNum type="arabicPeriod"/>
            </a:pPr>
            <a:r>
              <a:rPr lang="en" sz="1200">
                <a:solidFill>
                  <a:schemeClr val="dk1"/>
                </a:solidFill>
              </a:rPr>
              <a:t>How do you relate to these ideas about what “the work” is?</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How has your perception of “the work” grown or changed over the course of this Learning Journey?</a:t>
            </a:r>
            <a:endParaRPr sz="1200">
              <a:solidFill>
                <a:schemeClr val="dk1"/>
              </a:solidFill>
            </a:endParaRPr>
          </a:p>
          <a:p>
            <a:pPr indent="-304800" lvl="0" marL="457200" rtl="0" algn="l">
              <a:spcBef>
                <a:spcPts val="0"/>
              </a:spcBef>
              <a:spcAft>
                <a:spcPts val="0"/>
              </a:spcAft>
              <a:buClr>
                <a:schemeClr val="dk1"/>
              </a:buClr>
              <a:buSzPts val="1200"/>
              <a:buAutoNum type="arabicPeriod"/>
            </a:pPr>
            <a:r>
              <a:rPr lang="en" sz="1200">
                <a:solidFill>
                  <a:schemeClr val="dk1"/>
                </a:solidFill>
              </a:rPr>
              <a:t>The Nourish TFP team mapped out the following key themes related to traditional foods in health care settings. Write the steps you could take in any or all of these areas:</a:t>
            </a:r>
            <a:endParaRPr sz="1200">
              <a:solidFill>
                <a:schemeClr val="dk1"/>
              </a:solidFill>
            </a:endParaRPr>
          </a:p>
          <a:p>
            <a:pPr indent="-304800" lvl="0" marL="914400" rtl="0" algn="l">
              <a:spcBef>
                <a:spcPts val="0"/>
              </a:spcBef>
              <a:spcAft>
                <a:spcPts val="0"/>
              </a:spcAft>
              <a:buClr>
                <a:schemeClr val="dk1"/>
              </a:buClr>
              <a:buSzPts val="1200"/>
              <a:buChar char="●"/>
            </a:pPr>
            <a:r>
              <a:rPr lang="en" sz="1200">
                <a:solidFill>
                  <a:schemeClr val="dk1"/>
                </a:solidFill>
              </a:rPr>
              <a:t>Love and respect</a:t>
            </a:r>
            <a:endParaRPr sz="1200">
              <a:solidFill>
                <a:schemeClr val="dk1"/>
              </a:solidFill>
            </a:endParaRPr>
          </a:p>
          <a:p>
            <a:pPr indent="-304800" lvl="0" marL="914400" rtl="0" algn="l">
              <a:spcBef>
                <a:spcPts val="0"/>
              </a:spcBef>
              <a:spcAft>
                <a:spcPts val="0"/>
              </a:spcAft>
              <a:buClr>
                <a:schemeClr val="dk1"/>
              </a:buClr>
              <a:buSzPts val="1200"/>
              <a:buChar char="●"/>
            </a:pPr>
            <a:r>
              <a:rPr lang="en" sz="1200">
                <a:solidFill>
                  <a:schemeClr val="dk1"/>
                </a:solidFill>
              </a:rPr>
              <a:t>Guidance</a:t>
            </a:r>
            <a:endParaRPr sz="1200">
              <a:solidFill>
                <a:schemeClr val="dk1"/>
              </a:solidFill>
            </a:endParaRPr>
          </a:p>
          <a:p>
            <a:pPr indent="-304800" lvl="0" marL="914400" rtl="0" algn="l">
              <a:spcBef>
                <a:spcPts val="0"/>
              </a:spcBef>
              <a:spcAft>
                <a:spcPts val="0"/>
              </a:spcAft>
              <a:buClr>
                <a:schemeClr val="dk1"/>
              </a:buClr>
              <a:buSzPts val="1200"/>
              <a:buChar char="●"/>
            </a:pPr>
            <a:r>
              <a:rPr lang="en" sz="1200">
                <a:solidFill>
                  <a:schemeClr val="dk1"/>
                </a:solidFill>
              </a:rPr>
              <a:t>Myths and stereotypes</a:t>
            </a:r>
            <a:endParaRPr sz="1200">
              <a:solidFill>
                <a:schemeClr val="dk1"/>
              </a:solidFill>
            </a:endParaRPr>
          </a:p>
          <a:p>
            <a:pPr indent="-304800" lvl="0" marL="914400" rtl="0" algn="l">
              <a:spcBef>
                <a:spcPts val="0"/>
              </a:spcBef>
              <a:spcAft>
                <a:spcPts val="0"/>
              </a:spcAft>
              <a:buClr>
                <a:schemeClr val="dk1"/>
              </a:buClr>
              <a:buSzPts val="1200"/>
              <a:buChar char="●"/>
            </a:pPr>
            <a:r>
              <a:rPr lang="en" sz="1200">
                <a:solidFill>
                  <a:schemeClr val="dk1"/>
                </a:solidFill>
              </a:rPr>
              <a:t>Access</a:t>
            </a:r>
            <a:endParaRPr sz="1200">
              <a:solidFill>
                <a:schemeClr val="dk1"/>
              </a:solidFill>
            </a:endParaRPr>
          </a:p>
          <a:p>
            <a:pPr indent="-304800" lvl="0" marL="914400" rtl="0" algn="l">
              <a:spcBef>
                <a:spcPts val="0"/>
              </a:spcBef>
              <a:spcAft>
                <a:spcPts val="0"/>
              </a:spcAft>
              <a:buClr>
                <a:schemeClr val="dk1"/>
              </a:buClr>
              <a:buSzPts val="1200"/>
              <a:buChar char="●"/>
            </a:pPr>
            <a:r>
              <a:rPr lang="en" sz="1200">
                <a:solidFill>
                  <a:schemeClr val="dk1"/>
                </a:solidFill>
              </a:rPr>
              <a:t>Networks and partnerships</a:t>
            </a:r>
            <a:endParaRPr sz="1200">
              <a:solidFill>
                <a:schemeClr val="dk1"/>
              </a:solidFill>
            </a:endParaRPr>
          </a:p>
          <a:p>
            <a:pPr indent="-304800" lvl="0" marL="914400" rtl="0" algn="l">
              <a:spcBef>
                <a:spcPts val="0"/>
              </a:spcBef>
              <a:spcAft>
                <a:spcPts val="0"/>
              </a:spcAft>
              <a:buClr>
                <a:schemeClr val="dk1"/>
              </a:buClr>
              <a:buSzPts val="1200"/>
              <a:buChar char="●"/>
            </a:pPr>
            <a:r>
              <a:rPr lang="en" sz="1200">
                <a:solidFill>
                  <a:schemeClr val="dk1"/>
                </a:solidFill>
              </a:rPr>
              <a:t>Legislation</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
        <p:nvSpPr>
          <p:cNvPr id="400" name="Google Shape;400;p61"/>
          <p:cNvSpPr txBox="1"/>
          <p:nvPr/>
        </p:nvSpPr>
        <p:spPr>
          <a:xfrm>
            <a:off x="288375" y="1118550"/>
            <a:ext cx="42417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Inter"/>
                <a:ea typeface="Inter"/>
                <a:cs typeface="Inter"/>
                <a:sym typeface="Inter"/>
              </a:rPr>
              <a:t>Sitting and spending time with Elders...</a:t>
            </a:r>
            <a:endParaRPr b="1">
              <a:solidFill>
                <a:schemeClr val="lt1"/>
              </a:solidFill>
              <a:latin typeface="Inter"/>
              <a:ea typeface="Inter"/>
              <a:cs typeface="Inter"/>
              <a:sym typeface="Inter"/>
            </a:endParaRPr>
          </a:p>
          <a:p>
            <a:pPr indent="0" lvl="0" marL="0" rtl="0" algn="l">
              <a:spcBef>
                <a:spcPts val="0"/>
              </a:spcBef>
              <a:spcAft>
                <a:spcPts val="0"/>
              </a:spcAft>
              <a:buNone/>
            </a:pPr>
            <a:r>
              <a:rPr lang="en">
                <a:solidFill>
                  <a:schemeClr val="lt1"/>
                </a:solidFill>
                <a:latin typeface="Inter"/>
                <a:ea typeface="Inter"/>
                <a:cs typeface="Inter"/>
                <a:sym typeface="Inter"/>
              </a:rPr>
              <a:t>is the work.</a:t>
            </a:r>
            <a:endParaRPr>
              <a:solidFill>
                <a:schemeClr val="lt1"/>
              </a:solidFill>
              <a:latin typeface="Inter"/>
              <a:ea typeface="Inter"/>
              <a:cs typeface="Inter"/>
              <a:sym typeface="Inter"/>
            </a:endParaRPr>
          </a:p>
          <a:p>
            <a:pPr indent="0" lvl="0" marL="0" rtl="0" algn="l">
              <a:spcBef>
                <a:spcPts val="0"/>
              </a:spcBef>
              <a:spcAft>
                <a:spcPts val="0"/>
              </a:spcAft>
              <a:buNone/>
            </a:pPr>
            <a:r>
              <a:rPr b="1" lang="en">
                <a:solidFill>
                  <a:schemeClr val="lt1"/>
                </a:solidFill>
                <a:latin typeface="Inter"/>
                <a:ea typeface="Inter"/>
                <a:cs typeface="Inter"/>
                <a:sym typeface="Inter"/>
              </a:rPr>
              <a:t>Suspending judgement... </a:t>
            </a:r>
            <a:r>
              <a:rPr lang="en">
                <a:solidFill>
                  <a:schemeClr val="lt1"/>
                </a:solidFill>
                <a:latin typeface="Inter"/>
                <a:ea typeface="Inter"/>
                <a:cs typeface="Inter"/>
                <a:sym typeface="Inter"/>
              </a:rPr>
              <a:t>is the work.</a:t>
            </a:r>
            <a:endParaRPr>
              <a:solidFill>
                <a:schemeClr val="lt1"/>
              </a:solidFill>
              <a:latin typeface="Inter"/>
              <a:ea typeface="Inter"/>
              <a:cs typeface="Inter"/>
              <a:sym typeface="Inter"/>
            </a:endParaRPr>
          </a:p>
          <a:p>
            <a:pPr indent="0" lvl="0" marL="0" rtl="0" algn="l">
              <a:spcBef>
                <a:spcPts val="0"/>
              </a:spcBef>
              <a:spcAft>
                <a:spcPts val="0"/>
              </a:spcAft>
              <a:buNone/>
            </a:pPr>
            <a:r>
              <a:rPr b="1" lang="en">
                <a:solidFill>
                  <a:schemeClr val="lt1"/>
                </a:solidFill>
                <a:latin typeface="Inter"/>
                <a:ea typeface="Inter"/>
                <a:cs typeface="Inter"/>
                <a:sym typeface="Inter"/>
              </a:rPr>
              <a:t>Listening... </a:t>
            </a:r>
            <a:r>
              <a:rPr lang="en">
                <a:solidFill>
                  <a:schemeClr val="lt1"/>
                </a:solidFill>
                <a:latin typeface="Inter"/>
                <a:ea typeface="Inter"/>
                <a:cs typeface="Inter"/>
                <a:sym typeface="Inter"/>
              </a:rPr>
              <a:t>is the work.</a:t>
            </a:r>
            <a:endParaRPr>
              <a:solidFill>
                <a:schemeClr val="lt1"/>
              </a:solidFill>
              <a:latin typeface="Inter"/>
              <a:ea typeface="Inter"/>
              <a:cs typeface="Inter"/>
              <a:sym typeface="Inter"/>
            </a:endParaRPr>
          </a:p>
          <a:p>
            <a:pPr indent="0" lvl="0" marL="0" rtl="0" algn="l">
              <a:spcBef>
                <a:spcPts val="0"/>
              </a:spcBef>
              <a:spcAft>
                <a:spcPts val="0"/>
              </a:spcAft>
              <a:buNone/>
            </a:pPr>
            <a:r>
              <a:rPr b="1" lang="en">
                <a:solidFill>
                  <a:schemeClr val="lt1"/>
                </a:solidFill>
                <a:latin typeface="Inter"/>
                <a:ea typeface="Inter"/>
                <a:cs typeface="Inter"/>
                <a:sym typeface="Inter"/>
              </a:rPr>
              <a:t>Being on the land... </a:t>
            </a:r>
            <a:r>
              <a:rPr lang="en">
                <a:solidFill>
                  <a:schemeClr val="lt1"/>
                </a:solidFill>
                <a:latin typeface="Inter"/>
                <a:ea typeface="Inter"/>
                <a:cs typeface="Inter"/>
                <a:sym typeface="Inter"/>
              </a:rPr>
              <a:t>is the work.</a:t>
            </a:r>
            <a:endParaRPr>
              <a:solidFill>
                <a:schemeClr val="lt1"/>
              </a:solidFill>
              <a:latin typeface="Inter"/>
              <a:ea typeface="Inter"/>
              <a:cs typeface="Inter"/>
              <a:sym typeface="Inter"/>
            </a:endParaRPr>
          </a:p>
          <a:p>
            <a:pPr indent="0" lvl="0" marL="0" rtl="0" algn="l">
              <a:spcBef>
                <a:spcPts val="0"/>
              </a:spcBef>
              <a:spcAft>
                <a:spcPts val="0"/>
              </a:spcAft>
              <a:buNone/>
            </a:pPr>
            <a:r>
              <a:rPr b="1" lang="en">
                <a:solidFill>
                  <a:schemeClr val="lt1"/>
                </a:solidFill>
                <a:latin typeface="Inter"/>
                <a:ea typeface="Inter"/>
                <a:cs typeface="Inter"/>
                <a:sym typeface="Inter"/>
              </a:rPr>
              <a:t>Eating and sharing food... </a:t>
            </a:r>
            <a:r>
              <a:rPr lang="en">
                <a:solidFill>
                  <a:schemeClr val="lt1"/>
                </a:solidFill>
                <a:latin typeface="Inter"/>
                <a:ea typeface="Inter"/>
                <a:cs typeface="Inter"/>
                <a:sym typeface="Inter"/>
              </a:rPr>
              <a:t>is the work.</a:t>
            </a:r>
            <a:endParaRPr>
              <a:solidFill>
                <a:schemeClr val="lt1"/>
              </a:solidFill>
              <a:latin typeface="Inter"/>
              <a:ea typeface="Inter"/>
              <a:cs typeface="Inter"/>
              <a:sym typeface="Inter"/>
            </a:endParaRPr>
          </a:p>
          <a:p>
            <a:pPr indent="0" lvl="0" marL="0" rtl="0" algn="l">
              <a:spcBef>
                <a:spcPts val="0"/>
              </a:spcBef>
              <a:spcAft>
                <a:spcPts val="0"/>
              </a:spcAft>
              <a:buNone/>
            </a:pPr>
            <a:r>
              <a:rPr b="1" lang="en">
                <a:solidFill>
                  <a:schemeClr val="lt1"/>
                </a:solidFill>
                <a:latin typeface="Inter"/>
                <a:ea typeface="Inter"/>
                <a:cs typeface="Inter"/>
                <a:sym typeface="Inter"/>
              </a:rPr>
              <a:t>Learning from your process... </a:t>
            </a:r>
            <a:r>
              <a:rPr lang="en">
                <a:solidFill>
                  <a:schemeClr val="lt1"/>
                </a:solidFill>
                <a:latin typeface="Inter"/>
                <a:ea typeface="Inter"/>
                <a:cs typeface="Inter"/>
                <a:sym typeface="Inter"/>
              </a:rPr>
              <a:t>is the work.</a:t>
            </a:r>
            <a:endParaRPr>
              <a:solidFill>
                <a:schemeClr val="lt1"/>
              </a:solidFill>
              <a:latin typeface="Inter"/>
              <a:ea typeface="Inter"/>
              <a:cs typeface="Inter"/>
              <a:sym typeface="Inter"/>
            </a:endParaRPr>
          </a:p>
          <a:p>
            <a:pPr indent="0" lvl="0" marL="0" rtl="0" algn="l">
              <a:spcBef>
                <a:spcPts val="0"/>
              </a:spcBef>
              <a:spcAft>
                <a:spcPts val="0"/>
              </a:spcAft>
              <a:buNone/>
            </a:pPr>
            <a:r>
              <a:rPr b="1" lang="en">
                <a:solidFill>
                  <a:schemeClr val="lt1"/>
                </a:solidFill>
                <a:latin typeface="Inter"/>
                <a:ea typeface="Inter"/>
                <a:cs typeface="Inter"/>
                <a:sym typeface="Inter"/>
              </a:rPr>
              <a:t>Sharing your learnings...</a:t>
            </a:r>
            <a:r>
              <a:rPr lang="en">
                <a:solidFill>
                  <a:schemeClr val="lt1"/>
                </a:solidFill>
                <a:latin typeface="Inter"/>
                <a:ea typeface="Inter"/>
                <a:cs typeface="Inter"/>
                <a:sym typeface="Inter"/>
              </a:rPr>
              <a:t> is the work.</a:t>
            </a:r>
            <a:endParaRPr>
              <a:solidFill>
                <a:schemeClr val="lt1"/>
              </a:solidFill>
              <a:latin typeface="Inter"/>
              <a:ea typeface="Inter"/>
              <a:cs typeface="Inter"/>
              <a:sym typeface="Inter"/>
            </a:endParaRPr>
          </a:p>
          <a:p>
            <a:pPr indent="0" lvl="0" marL="0" rtl="0" algn="l">
              <a:spcBef>
                <a:spcPts val="0"/>
              </a:spcBef>
              <a:spcAft>
                <a:spcPts val="0"/>
              </a:spcAft>
              <a:buNone/>
            </a:pPr>
            <a:r>
              <a:rPr b="1" lang="en">
                <a:solidFill>
                  <a:schemeClr val="lt1"/>
                </a:solidFill>
                <a:latin typeface="Inter"/>
                <a:ea typeface="Inter"/>
                <a:cs typeface="Inter"/>
                <a:sym typeface="Inter"/>
              </a:rPr>
              <a:t>The knowledge you grow... </a:t>
            </a:r>
            <a:r>
              <a:rPr lang="en">
                <a:solidFill>
                  <a:schemeClr val="lt1"/>
                </a:solidFill>
                <a:latin typeface="Inter"/>
                <a:ea typeface="Inter"/>
                <a:cs typeface="Inter"/>
                <a:sym typeface="Inter"/>
              </a:rPr>
              <a:t>is the work.</a:t>
            </a:r>
            <a:endParaRPr>
              <a:solidFill>
                <a:schemeClr val="lt1"/>
              </a:solidFill>
              <a:latin typeface="Inter"/>
              <a:ea typeface="Inter"/>
              <a:cs typeface="Inter"/>
              <a:sym typeface="Inter"/>
            </a:endParaRPr>
          </a:p>
          <a:p>
            <a:pPr indent="0" lvl="0" marL="0" rtl="0" algn="l">
              <a:spcBef>
                <a:spcPts val="0"/>
              </a:spcBef>
              <a:spcAft>
                <a:spcPts val="0"/>
              </a:spcAft>
              <a:buNone/>
            </a:pPr>
            <a:r>
              <a:rPr b="1" lang="en">
                <a:solidFill>
                  <a:schemeClr val="lt1"/>
                </a:solidFill>
                <a:latin typeface="Inter"/>
                <a:ea typeface="Inter"/>
                <a:cs typeface="Inter"/>
                <a:sym typeface="Inter"/>
              </a:rPr>
              <a:t>Building relationships.... </a:t>
            </a:r>
            <a:r>
              <a:rPr lang="en">
                <a:solidFill>
                  <a:schemeClr val="lt1"/>
                </a:solidFill>
                <a:latin typeface="Inter"/>
                <a:ea typeface="Inter"/>
                <a:cs typeface="Inter"/>
                <a:sym typeface="Inter"/>
              </a:rPr>
              <a:t>is the work.</a:t>
            </a:r>
            <a:endParaRPr>
              <a:solidFill>
                <a:schemeClr val="lt1"/>
              </a:solidFill>
              <a:latin typeface="Inter"/>
              <a:ea typeface="Inter"/>
              <a:cs typeface="Inter"/>
              <a:sym typeface="Inter"/>
            </a:endParaRPr>
          </a:p>
          <a:p>
            <a:pPr indent="0" lvl="0" marL="0" rtl="0" algn="l">
              <a:spcBef>
                <a:spcPts val="0"/>
              </a:spcBef>
              <a:spcAft>
                <a:spcPts val="0"/>
              </a:spcAft>
              <a:buNone/>
            </a:pPr>
            <a:r>
              <a:t/>
            </a:r>
            <a:endParaRPr b="1">
              <a:solidFill>
                <a:schemeClr val="lt1"/>
              </a:solidFill>
              <a:latin typeface="Inter"/>
              <a:ea typeface="Inter"/>
              <a:cs typeface="Inter"/>
              <a:sym typeface="Inte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2"/>
          <p:cNvSpPr txBox="1"/>
          <p:nvPr/>
        </p:nvSpPr>
        <p:spPr>
          <a:xfrm>
            <a:off x="5246375" y="77700"/>
            <a:ext cx="566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406" name="Google Shape;406;p62"/>
          <p:cNvPicPr preferRelativeResize="0"/>
          <p:nvPr/>
        </p:nvPicPr>
        <p:blipFill>
          <a:blip r:embed="rId3">
            <a:alphaModFix/>
          </a:blip>
          <a:stretch>
            <a:fillRect/>
          </a:stretch>
        </p:blipFill>
        <p:spPr>
          <a:xfrm>
            <a:off x="1005200" y="0"/>
            <a:ext cx="7133588"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63"/>
          <p:cNvPicPr preferRelativeResize="0"/>
          <p:nvPr/>
        </p:nvPicPr>
        <p:blipFill>
          <a:blip r:embed="rId3">
            <a:alphaModFix/>
          </a:blip>
          <a:stretch>
            <a:fillRect/>
          </a:stretch>
        </p:blipFill>
        <p:spPr>
          <a:xfrm>
            <a:off x="3127213" y="637562"/>
            <a:ext cx="5471525" cy="3868375"/>
          </a:xfrm>
          <a:prstGeom prst="rect">
            <a:avLst/>
          </a:prstGeom>
          <a:noFill/>
          <a:ln cap="flat" cmpd="sng" w="19050">
            <a:solidFill>
              <a:schemeClr val="dk2"/>
            </a:solidFill>
            <a:prstDash val="solid"/>
            <a:round/>
            <a:headEnd len="sm" w="sm" type="none"/>
            <a:tailEnd len="sm" w="sm" type="none"/>
          </a:ln>
        </p:spPr>
      </p:pic>
      <p:pic>
        <p:nvPicPr>
          <p:cNvPr id="412" name="Google Shape;412;p63"/>
          <p:cNvPicPr preferRelativeResize="0"/>
          <p:nvPr/>
        </p:nvPicPr>
        <p:blipFill rotWithShape="1">
          <a:blip r:embed="rId4">
            <a:alphaModFix/>
          </a:blip>
          <a:srcRect b="20501" l="23317" r="26113" t="22819"/>
          <a:stretch/>
        </p:blipFill>
        <p:spPr>
          <a:xfrm>
            <a:off x="326250" y="643300"/>
            <a:ext cx="1167300" cy="1308300"/>
          </a:xfrm>
          <a:prstGeom prst="rect">
            <a:avLst/>
          </a:prstGeom>
          <a:noFill/>
          <a:ln>
            <a:noFill/>
          </a:ln>
        </p:spPr>
      </p:pic>
      <p:sp>
        <p:nvSpPr>
          <p:cNvPr id="413" name="Google Shape;413;p63"/>
          <p:cNvSpPr txBox="1"/>
          <p:nvPr/>
        </p:nvSpPr>
        <p:spPr>
          <a:xfrm>
            <a:off x="288375" y="2096900"/>
            <a:ext cx="26577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680036"/>
                </a:solidFill>
                <a:latin typeface="Inter"/>
                <a:ea typeface="Inter"/>
                <a:cs typeface="Inter"/>
                <a:sym typeface="Inter"/>
              </a:rPr>
              <a:t>Be sure to upload all of your modules to the Nourish website. You will </a:t>
            </a:r>
            <a:r>
              <a:rPr lang="en">
                <a:solidFill>
                  <a:srgbClr val="680036"/>
                </a:solidFill>
                <a:latin typeface="Inter"/>
                <a:ea typeface="Inter"/>
                <a:cs typeface="Inter"/>
                <a:sym typeface="Inter"/>
              </a:rPr>
              <a:t>receive</a:t>
            </a:r>
            <a:r>
              <a:rPr lang="en">
                <a:solidFill>
                  <a:srgbClr val="680036"/>
                </a:solidFill>
                <a:latin typeface="Inter"/>
                <a:ea typeface="Inter"/>
                <a:cs typeface="Inter"/>
                <a:sym typeface="Inter"/>
              </a:rPr>
              <a:t> a certificate of recognition, along with a personalised certificate of completion.</a:t>
            </a:r>
            <a:endParaRPr>
              <a:solidFill>
                <a:srgbClr val="680036"/>
              </a:solidFill>
              <a:latin typeface="Inter"/>
              <a:ea typeface="Inter"/>
              <a:cs typeface="Inter"/>
              <a:sym typeface="Inter"/>
            </a:endParaRPr>
          </a:p>
          <a:p>
            <a:pPr indent="0" lvl="0" marL="0" rtl="0" algn="l">
              <a:spcBef>
                <a:spcPts val="0"/>
              </a:spcBef>
              <a:spcAft>
                <a:spcPts val="0"/>
              </a:spcAft>
              <a:buNone/>
            </a:pPr>
            <a:r>
              <a:t/>
            </a:r>
            <a:endParaRPr sz="700">
              <a:solidFill>
                <a:srgbClr val="680036"/>
              </a:solidFill>
              <a:latin typeface="Inter"/>
              <a:ea typeface="Inter"/>
              <a:cs typeface="Inter"/>
              <a:sym typeface="Inter"/>
            </a:endParaRPr>
          </a:p>
          <a:p>
            <a:pPr indent="0" lvl="0" marL="0" rtl="0" algn="l">
              <a:spcBef>
                <a:spcPts val="0"/>
              </a:spcBef>
              <a:spcAft>
                <a:spcPts val="0"/>
              </a:spcAft>
              <a:buNone/>
            </a:pPr>
            <a:r>
              <a:t/>
            </a:r>
            <a:endParaRPr>
              <a:solidFill>
                <a:srgbClr val="680036"/>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700">
              <a:solidFill>
                <a:srgbClr val="680036"/>
              </a:solidFill>
              <a:latin typeface="Inter"/>
              <a:ea typeface="Inter"/>
              <a:cs typeface="Inter"/>
              <a:sym typeface="Inter"/>
            </a:endParaRPr>
          </a:p>
          <a:p>
            <a:pPr indent="0" lvl="0" marL="0" rtl="0" algn="l">
              <a:spcBef>
                <a:spcPts val="0"/>
              </a:spcBef>
              <a:spcAft>
                <a:spcPts val="0"/>
              </a:spcAft>
              <a:buNone/>
            </a:pPr>
            <a:r>
              <a:t/>
            </a:r>
            <a:endParaRPr i="1">
              <a:solidFill>
                <a:srgbClr val="680036"/>
              </a:solidFill>
              <a:latin typeface="Inter"/>
              <a:ea typeface="Inter"/>
              <a:cs typeface="Inter"/>
              <a:sym typeface="Inte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64"/>
          <p:cNvPicPr preferRelativeResize="0"/>
          <p:nvPr/>
        </p:nvPicPr>
        <p:blipFill>
          <a:blip r:embed="rId3">
            <a:alphaModFix/>
          </a:blip>
          <a:stretch>
            <a:fillRect/>
          </a:stretch>
        </p:blipFill>
        <p:spPr>
          <a:xfrm>
            <a:off x="8120213" y="4278349"/>
            <a:ext cx="727425" cy="727425"/>
          </a:xfrm>
          <a:prstGeom prst="rect">
            <a:avLst/>
          </a:prstGeom>
          <a:noFill/>
          <a:ln>
            <a:noFill/>
          </a:ln>
        </p:spPr>
      </p:pic>
      <p:pic>
        <p:nvPicPr>
          <p:cNvPr id="419" name="Google Shape;419;p64"/>
          <p:cNvPicPr preferRelativeResize="0"/>
          <p:nvPr/>
        </p:nvPicPr>
        <p:blipFill>
          <a:blip r:embed="rId4">
            <a:alphaModFix/>
          </a:blip>
          <a:stretch>
            <a:fillRect/>
          </a:stretch>
        </p:blipFill>
        <p:spPr>
          <a:xfrm>
            <a:off x="750500" y="36325"/>
            <a:ext cx="7284990" cy="5070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9"/>
          <p:cNvPicPr preferRelativeResize="0"/>
          <p:nvPr/>
        </p:nvPicPr>
        <p:blipFill rotWithShape="1">
          <a:blip r:embed="rId3">
            <a:alphaModFix/>
          </a:blip>
          <a:srcRect b="3474" l="62574" r="0" t="0"/>
          <a:stretch/>
        </p:blipFill>
        <p:spPr>
          <a:xfrm>
            <a:off x="4124900" y="-16675"/>
            <a:ext cx="5019100" cy="5176850"/>
          </a:xfrm>
          <a:prstGeom prst="rect">
            <a:avLst/>
          </a:prstGeom>
          <a:noFill/>
          <a:ln>
            <a:noFill/>
          </a:ln>
        </p:spPr>
      </p:pic>
      <p:sp>
        <p:nvSpPr>
          <p:cNvPr id="129" name="Google Shape;129;p29"/>
          <p:cNvSpPr txBox="1"/>
          <p:nvPr/>
        </p:nvSpPr>
        <p:spPr>
          <a:xfrm>
            <a:off x="288375" y="820650"/>
            <a:ext cx="3532200" cy="322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Who Should Participate?</a:t>
            </a:r>
            <a:endParaRPr b="1" sz="2000">
              <a:solidFill>
                <a:srgbClr val="680036"/>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Health care professionals interested in learning more about Indigenous perspectives, worldviews, and foodways and who are committed to advancing reconciliation in your organizations: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physicians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nurses</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administrators </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food service teams </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social workers </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dietitians </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policy and program professionals</a:t>
            </a:r>
            <a:endParaRPr b="1" sz="2000">
              <a:solidFill>
                <a:srgbClr val="680036"/>
              </a:solidFill>
              <a:latin typeface="Inter"/>
              <a:ea typeface="Inter"/>
              <a:cs typeface="Inter"/>
              <a:sym typeface="Inte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5"/>
          <p:cNvSpPr txBox="1"/>
          <p:nvPr/>
        </p:nvSpPr>
        <p:spPr>
          <a:xfrm>
            <a:off x="2600575" y="383700"/>
            <a:ext cx="6310200" cy="458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Congratulations! </a:t>
            </a:r>
            <a:endParaRPr b="1" sz="2000">
              <a:solidFill>
                <a:srgbClr val="680036"/>
              </a:solidFill>
              <a:latin typeface="Inter"/>
              <a:ea typeface="Inter"/>
              <a:cs typeface="Inter"/>
              <a:sym typeface="Inter"/>
            </a:endParaRPr>
          </a:p>
          <a:p>
            <a:pPr indent="0" lvl="0" marL="0" rtl="0" algn="l">
              <a:spcBef>
                <a:spcPts val="0"/>
              </a:spcBef>
              <a:spcAft>
                <a:spcPts val="0"/>
              </a:spcAft>
              <a:buNone/>
            </a:pPr>
            <a:r>
              <a:t/>
            </a:r>
            <a:endParaRPr>
              <a:solidFill>
                <a:srgbClr val="680036"/>
              </a:solidFill>
              <a:latin typeface="Inter"/>
              <a:ea typeface="Inter"/>
              <a:cs typeface="Inter"/>
              <a:sym typeface="Inter"/>
            </a:endParaRPr>
          </a:p>
          <a:p>
            <a:pPr indent="0" lvl="0" marL="0" rtl="0" algn="l">
              <a:spcBef>
                <a:spcPts val="0"/>
              </a:spcBef>
              <a:spcAft>
                <a:spcPts val="0"/>
              </a:spcAft>
              <a:buNone/>
            </a:pPr>
            <a:r>
              <a:rPr lang="en">
                <a:solidFill>
                  <a:schemeClr val="dk1"/>
                </a:solidFill>
                <a:latin typeface="Inter"/>
                <a:ea typeface="Inter"/>
                <a:cs typeface="Inter"/>
                <a:sym typeface="Inter"/>
              </a:rPr>
              <a:t>You have travelled through all four seasons of this Learning Journey with us. Let out a long exhale. How do you feel? Has anything changed for you? Who have you met or brought in along the way? Many silent teachers have been walking with you. Now it is up to you to decide your next steps: this is the responsibility of knowledge and one of the gifts of being alive.</a:t>
            </a:r>
            <a:endParaRPr>
              <a:solidFill>
                <a:schemeClr val="dk1"/>
              </a:solidFill>
              <a:latin typeface="Inter"/>
              <a:ea typeface="Inter"/>
              <a:cs typeface="Inter"/>
              <a:sym typeface="Inter"/>
            </a:endParaRPr>
          </a:p>
          <a:p>
            <a:pPr indent="0" lvl="0" marL="0" rtl="0" algn="l">
              <a:spcBef>
                <a:spcPts val="0"/>
              </a:spcBef>
              <a:spcAft>
                <a:spcPts val="0"/>
              </a:spcAft>
              <a:buNone/>
            </a:pPr>
            <a:r>
              <a:t/>
            </a:r>
            <a:endParaRPr>
              <a:solidFill>
                <a:srgbClr val="680036"/>
              </a:solidFill>
              <a:latin typeface="Inter"/>
              <a:ea typeface="Inter"/>
              <a:cs typeface="Inter"/>
              <a:sym typeface="Inter"/>
            </a:endParaRPr>
          </a:p>
          <a:p>
            <a:pPr indent="0" lvl="0" marL="0" rtl="0" algn="l">
              <a:spcBef>
                <a:spcPts val="0"/>
              </a:spcBef>
              <a:spcAft>
                <a:spcPts val="0"/>
              </a:spcAft>
              <a:buNone/>
            </a:pPr>
            <a:r>
              <a:rPr b="1" lang="en">
                <a:solidFill>
                  <a:srgbClr val="680036"/>
                </a:solidFill>
                <a:latin typeface="Inter"/>
                <a:ea typeface="Inter"/>
                <a:cs typeface="Inter"/>
                <a:sym typeface="Inter"/>
              </a:rPr>
              <a:t>Nya:wen, Ha’waa, Mahsi Cho, Miigwech</a:t>
            </a:r>
            <a:r>
              <a:rPr lang="en">
                <a:solidFill>
                  <a:srgbClr val="680036"/>
                </a:solidFill>
                <a:latin typeface="Inter"/>
                <a:ea typeface="Inter"/>
                <a:cs typeface="Inter"/>
                <a:sym typeface="Inter"/>
              </a:rPr>
              <a:t>… </a:t>
            </a:r>
            <a:r>
              <a:rPr lang="en">
                <a:solidFill>
                  <a:schemeClr val="dk1"/>
                </a:solidFill>
                <a:latin typeface="Inter"/>
                <a:ea typeface="Inter"/>
                <a:cs typeface="Inter"/>
                <a:sym typeface="Inter"/>
              </a:rPr>
              <a:t>for journeying with us. We hope you have been inspired and we hope you have been able to share this journey with your peers.</a:t>
            </a:r>
            <a:endParaRPr>
              <a:solidFill>
                <a:schemeClr val="dk1"/>
              </a:solidFill>
              <a:latin typeface="Inter"/>
              <a:ea typeface="Inter"/>
              <a:cs typeface="Inter"/>
              <a:sym typeface="Inter"/>
            </a:endParaRPr>
          </a:p>
          <a:p>
            <a:pPr indent="0" lvl="0" marL="0" rtl="0" algn="l">
              <a:spcBef>
                <a:spcPts val="0"/>
              </a:spcBef>
              <a:spcAft>
                <a:spcPts val="0"/>
              </a:spcAft>
              <a:buNone/>
            </a:pPr>
            <a:r>
              <a:t/>
            </a:r>
            <a:endParaRPr>
              <a:solidFill>
                <a:schemeClr val="dk1"/>
              </a:solidFill>
              <a:latin typeface="Inter"/>
              <a:ea typeface="Inter"/>
              <a:cs typeface="Inter"/>
              <a:sym typeface="Inter"/>
            </a:endParaRPr>
          </a:p>
          <a:p>
            <a:pPr indent="0" lvl="0" marL="0" rtl="0" algn="l">
              <a:spcBef>
                <a:spcPts val="0"/>
              </a:spcBef>
              <a:spcAft>
                <a:spcPts val="0"/>
              </a:spcAft>
              <a:buNone/>
            </a:pPr>
            <a:r>
              <a:rPr lang="en">
                <a:solidFill>
                  <a:schemeClr val="dk1"/>
                </a:solidFill>
                <a:latin typeface="Inter"/>
                <a:ea typeface="Inter"/>
                <a:cs typeface="Inter"/>
                <a:sym typeface="Inter"/>
              </a:rPr>
              <a:t>Our respective paths will now diverge, but the journey continues and the learning never ends. Be humble, be curious, think about systems, see with “two eyes.” We look forward to hearing from you as you continue on your path. </a:t>
            </a:r>
            <a:r>
              <a:rPr i="1" lang="en">
                <a:solidFill>
                  <a:schemeClr val="dk1"/>
                </a:solidFill>
                <a:latin typeface="Inter"/>
                <a:ea typeface="Inter"/>
                <a:cs typeface="Inter"/>
                <a:sym typeface="Inter"/>
              </a:rPr>
              <a:t>We will see you at the next Virtual Learning Circle!</a:t>
            </a:r>
            <a:endParaRPr>
              <a:solidFill>
                <a:schemeClr val="dk1"/>
              </a:solidFill>
              <a:latin typeface="Inter"/>
              <a:ea typeface="Inter"/>
              <a:cs typeface="Inter"/>
              <a:sym typeface="Inter"/>
            </a:endParaRPr>
          </a:p>
          <a:p>
            <a:pPr indent="0" lvl="0" marL="0" rtl="0" algn="l">
              <a:spcBef>
                <a:spcPts val="0"/>
              </a:spcBef>
              <a:spcAft>
                <a:spcPts val="0"/>
              </a:spcAft>
              <a:buNone/>
            </a:pPr>
            <a:r>
              <a:t/>
            </a:r>
            <a:endParaRPr>
              <a:solidFill>
                <a:srgbClr val="680036"/>
              </a:solidFill>
              <a:latin typeface="Inter"/>
              <a:ea typeface="Inter"/>
              <a:cs typeface="Inter"/>
              <a:sym typeface="Inter"/>
            </a:endParaRPr>
          </a:p>
          <a:p>
            <a:pPr indent="0" lvl="0" marL="0" rtl="0" algn="l">
              <a:spcBef>
                <a:spcPts val="0"/>
              </a:spcBef>
              <a:spcAft>
                <a:spcPts val="0"/>
              </a:spcAft>
              <a:buNone/>
            </a:pPr>
            <a:r>
              <a:rPr b="1" lang="en">
                <a:solidFill>
                  <a:srgbClr val="680036"/>
                </a:solidFill>
                <a:latin typeface="Inter"/>
                <a:ea typeface="Inter"/>
                <a:cs typeface="Inter"/>
                <a:sym typeface="Inter"/>
              </a:rPr>
              <a:t>The journey continues.</a:t>
            </a:r>
            <a:endParaRPr b="1">
              <a:solidFill>
                <a:srgbClr val="680036"/>
              </a:solidFill>
              <a:latin typeface="Inter"/>
              <a:ea typeface="Inter"/>
              <a:cs typeface="Inter"/>
              <a:sym typeface="Inter"/>
            </a:endParaRPr>
          </a:p>
          <a:p>
            <a:pPr indent="0" lvl="0" marL="0" rtl="0" algn="l">
              <a:spcBef>
                <a:spcPts val="0"/>
              </a:spcBef>
              <a:spcAft>
                <a:spcPts val="0"/>
              </a:spcAft>
              <a:buNone/>
            </a:pPr>
            <a:r>
              <a:t/>
            </a:r>
            <a:endParaRPr/>
          </a:p>
        </p:txBody>
      </p:sp>
      <p:pic>
        <p:nvPicPr>
          <p:cNvPr id="425" name="Google Shape;425;p65"/>
          <p:cNvPicPr preferRelativeResize="0"/>
          <p:nvPr/>
        </p:nvPicPr>
        <p:blipFill rotWithShape="1">
          <a:blip r:embed="rId3">
            <a:alphaModFix/>
          </a:blip>
          <a:srcRect b="0" l="11081" r="61242" t="0"/>
          <a:stretch/>
        </p:blipFill>
        <p:spPr>
          <a:xfrm>
            <a:off x="0" y="0"/>
            <a:ext cx="2427530" cy="5143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0"/>
          <p:cNvSpPr txBox="1"/>
          <p:nvPr/>
        </p:nvSpPr>
        <p:spPr>
          <a:xfrm>
            <a:off x="555750" y="1423425"/>
            <a:ext cx="40023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000" u="sng">
                <a:solidFill>
                  <a:schemeClr val="hlink"/>
                </a:solidFill>
                <a:latin typeface="Inter"/>
                <a:ea typeface="Inter"/>
                <a:cs typeface="Inter"/>
                <a:sym typeface="Inter"/>
                <a:hlinkClick r:id="rId3"/>
              </a:rPr>
              <a:t>Nourish Website</a:t>
            </a:r>
            <a:endParaRPr sz="2000">
              <a:solidFill>
                <a:srgbClr val="680036"/>
              </a:solidFill>
              <a:latin typeface="Inter"/>
              <a:ea typeface="Inter"/>
              <a:cs typeface="Inter"/>
              <a:sym typeface="Inter"/>
            </a:endParaRPr>
          </a:p>
          <a:p>
            <a:pPr indent="0" lvl="0" marL="0" rtl="0" algn="l">
              <a:spcBef>
                <a:spcPts val="0"/>
              </a:spcBef>
              <a:spcAft>
                <a:spcPts val="0"/>
              </a:spcAft>
              <a:buNone/>
            </a:pPr>
            <a:r>
              <a:rPr lang="en" sz="1500">
                <a:solidFill>
                  <a:srgbClr val="680036"/>
                </a:solidFill>
                <a:latin typeface="Inter"/>
                <a:ea typeface="Inter"/>
                <a:cs typeface="Inter"/>
                <a:sym typeface="Inter"/>
              </a:rPr>
              <a:t>Indigenous Foodways Digital Library</a:t>
            </a:r>
            <a:endParaRPr sz="1100">
              <a:solidFill>
                <a:schemeClr val="dk1"/>
              </a:solidFill>
              <a:latin typeface="Raleway"/>
              <a:ea typeface="Raleway"/>
              <a:cs typeface="Raleway"/>
              <a:sym typeface="Raleway"/>
            </a:endParaRPr>
          </a:p>
        </p:txBody>
      </p:sp>
      <p:pic>
        <p:nvPicPr>
          <p:cNvPr id="135" name="Google Shape;135;p30"/>
          <p:cNvPicPr preferRelativeResize="0"/>
          <p:nvPr/>
        </p:nvPicPr>
        <p:blipFill>
          <a:blip r:embed="rId4">
            <a:alphaModFix/>
          </a:blip>
          <a:stretch>
            <a:fillRect/>
          </a:stretch>
        </p:blipFill>
        <p:spPr>
          <a:xfrm>
            <a:off x="571050" y="2102923"/>
            <a:ext cx="3182515" cy="2271250"/>
          </a:xfrm>
          <a:prstGeom prst="rect">
            <a:avLst/>
          </a:prstGeom>
          <a:noFill/>
          <a:ln cap="flat" cmpd="sng" w="9525">
            <a:solidFill>
              <a:srgbClr val="680036"/>
            </a:solidFill>
            <a:prstDash val="solid"/>
            <a:round/>
            <a:headEnd len="sm" w="sm" type="none"/>
            <a:tailEnd len="sm" w="sm" type="none"/>
          </a:ln>
        </p:spPr>
      </p:pic>
      <p:sp>
        <p:nvSpPr>
          <p:cNvPr id="136" name="Google Shape;136;p30"/>
          <p:cNvSpPr txBox="1"/>
          <p:nvPr/>
        </p:nvSpPr>
        <p:spPr>
          <a:xfrm>
            <a:off x="4467250" y="1433075"/>
            <a:ext cx="37956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solidFill>
                  <a:schemeClr val="hlink"/>
                </a:solidFill>
                <a:latin typeface="Inter"/>
                <a:ea typeface="Inter"/>
                <a:cs typeface="Inter"/>
                <a:sym typeface="Inter"/>
                <a:hlinkClick r:id="rId5"/>
              </a:rPr>
              <a:t>Nourish</a:t>
            </a:r>
            <a:r>
              <a:rPr b="1" lang="en" sz="2000">
                <a:solidFill>
                  <a:srgbClr val="680036"/>
                </a:solidFill>
                <a:latin typeface="Inter"/>
                <a:ea typeface="Inter"/>
                <a:cs typeface="Inter"/>
                <a:sym typeface="Inter"/>
              </a:rPr>
              <a:t> </a:t>
            </a:r>
            <a:endParaRPr b="1" sz="2000">
              <a:solidFill>
                <a:srgbClr val="680036"/>
              </a:solidFill>
              <a:latin typeface="Inter"/>
              <a:ea typeface="Inter"/>
              <a:cs typeface="Inter"/>
              <a:sym typeface="Inter"/>
            </a:endParaRPr>
          </a:p>
          <a:p>
            <a:pPr indent="0" lvl="0" marL="0" rtl="0" algn="l">
              <a:spcBef>
                <a:spcPts val="0"/>
              </a:spcBef>
              <a:spcAft>
                <a:spcPts val="0"/>
              </a:spcAft>
              <a:buNone/>
            </a:pPr>
            <a:r>
              <a:rPr lang="en" sz="1500">
                <a:solidFill>
                  <a:srgbClr val="680036"/>
                </a:solidFill>
                <a:latin typeface="Inter"/>
                <a:ea typeface="Inter"/>
                <a:cs typeface="Inter"/>
                <a:sym typeface="Inter"/>
              </a:rPr>
              <a:t>YouTube Channel</a:t>
            </a:r>
            <a:endParaRPr sz="1100">
              <a:solidFill>
                <a:schemeClr val="dk1"/>
              </a:solidFill>
              <a:latin typeface="Raleway"/>
              <a:ea typeface="Raleway"/>
              <a:cs typeface="Raleway"/>
              <a:sym typeface="Raleway"/>
            </a:endParaRPr>
          </a:p>
        </p:txBody>
      </p:sp>
      <p:pic>
        <p:nvPicPr>
          <p:cNvPr id="137" name="Google Shape;137;p30"/>
          <p:cNvPicPr preferRelativeResize="0"/>
          <p:nvPr/>
        </p:nvPicPr>
        <p:blipFill rotWithShape="1">
          <a:blip r:embed="rId6">
            <a:alphaModFix/>
          </a:blip>
          <a:srcRect b="0" l="10574" r="5101" t="0"/>
          <a:stretch/>
        </p:blipFill>
        <p:spPr>
          <a:xfrm>
            <a:off x="4504991" y="2175284"/>
            <a:ext cx="3526109" cy="2271240"/>
          </a:xfrm>
          <a:prstGeom prst="rect">
            <a:avLst/>
          </a:prstGeom>
          <a:noFill/>
          <a:ln cap="flat" cmpd="sng" w="9525">
            <a:solidFill>
              <a:srgbClr val="680036"/>
            </a:solidFill>
            <a:prstDash val="solid"/>
            <a:round/>
            <a:headEnd len="sm" w="sm" type="none"/>
            <a:tailEnd len="sm" w="sm" type="none"/>
          </a:ln>
        </p:spPr>
      </p:pic>
      <p:pic>
        <p:nvPicPr>
          <p:cNvPr id="138" name="Google Shape;138;p30"/>
          <p:cNvPicPr preferRelativeResize="0"/>
          <p:nvPr/>
        </p:nvPicPr>
        <p:blipFill>
          <a:blip r:embed="rId7">
            <a:alphaModFix/>
          </a:blip>
          <a:stretch>
            <a:fillRect/>
          </a:stretch>
        </p:blipFill>
        <p:spPr>
          <a:xfrm>
            <a:off x="8120213" y="4278349"/>
            <a:ext cx="727425" cy="727425"/>
          </a:xfrm>
          <a:prstGeom prst="rect">
            <a:avLst/>
          </a:prstGeom>
          <a:noFill/>
          <a:ln>
            <a:noFill/>
          </a:ln>
        </p:spPr>
      </p:pic>
      <p:sp>
        <p:nvSpPr>
          <p:cNvPr id="139" name="Google Shape;139;p30"/>
          <p:cNvSpPr txBox="1"/>
          <p:nvPr/>
        </p:nvSpPr>
        <p:spPr>
          <a:xfrm>
            <a:off x="517350" y="727625"/>
            <a:ext cx="8109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Resources </a:t>
            </a:r>
            <a:endParaRPr b="1" sz="2000">
              <a:solidFill>
                <a:srgbClr val="680036"/>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1"/>
          <p:cNvSpPr txBox="1"/>
          <p:nvPr/>
        </p:nvSpPr>
        <p:spPr>
          <a:xfrm>
            <a:off x="2843500" y="1686225"/>
            <a:ext cx="6067500" cy="270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We </a:t>
            </a:r>
            <a:r>
              <a:rPr lang="en" sz="1200">
                <a:solidFill>
                  <a:schemeClr val="dk1"/>
                </a:solidFill>
                <a:latin typeface="Inter"/>
                <a:ea typeface="Inter"/>
                <a:cs typeface="Inter"/>
                <a:sym typeface="Inter"/>
              </a:rPr>
              <a:t>recommend</a:t>
            </a:r>
            <a:r>
              <a:rPr lang="en" sz="1200">
                <a:solidFill>
                  <a:schemeClr val="dk1"/>
                </a:solidFill>
                <a:latin typeface="Inter"/>
                <a:ea typeface="Inter"/>
                <a:cs typeface="Inter"/>
                <a:sym typeface="Inter"/>
              </a:rPr>
              <a:t> meeting for (30 minutes - 1 hour) before each Virtual Learning Circle to reflect and share together on topics that are arising for you</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Download the tools from our </a:t>
            </a:r>
            <a:r>
              <a:rPr lang="en" sz="1200" u="sng">
                <a:solidFill>
                  <a:schemeClr val="hlink"/>
                </a:solidFill>
                <a:latin typeface="Inter"/>
                <a:ea typeface="Inter"/>
                <a:cs typeface="Inter"/>
                <a:sym typeface="Inter"/>
                <a:hlinkClick r:id="rId3"/>
              </a:rPr>
              <a:t>website</a:t>
            </a:r>
            <a:r>
              <a:rPr lang="en" sz="1200">
                <a:solidFill>
                  <a:schemeClr val="dk1"/>
                </a:solidFill>
                <a:latin typeface="Inter"/>
                <a:ea typeface="Inter"/>
                <a:cs typeface="Inter"/>
                <a:sym typeface="Inter"/>
              </a:rPr>
              <a:t> to support you and your team as you work through the Learning Journey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Group work slidedeck (this slide deck!)</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Posters for your office (see images on next slide)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Social media shares (next slide)</a:t>
            </a:r>
            <a:endParaRPr sz="1200">
              <a:solidFill>
                <a:schemeClr val="dk1"/>
              </a:solidFill>
              <a:latin typeface="Inter"/>
              <a:ea typeface="Inter"/>
              <a:cs typeface="Inter"/>
              <a:sym typeface="Inter"/>
            </a:endParaRPr>
          </a:p>
          <a:p>
            <a:pPr indent="-304800" lvl="0" marL="457200" rtl="0" algn="l">
              <a:lnSpc>
                <a:spcPct val="115000"/>
              </a:lnSpc>
              <a:spcBef>
                <a:spcPts val="0"/>
              </a:spcBef>
              <a:spcAft>
                <a:spcPts val="0"/>
              </a:spcAft>
              <a:buClr>
                <a:schemeClr val="dk1"/>
              </a:buClr>
              <a:buSzPts val="1200"/>
              <a:buFont typeface="Inter"/>
              <a:buChar char="●"/>
            </a:pPr>
            <a:r>
              <a:rPr lang="en" sz="1200">
                <a:solidFill>
                  <a:schemeClr val="dk1"/>
                </a:solidFill>
                <a:latin typeface="Inter"/>
                <a:ea typeface="Inter"/>
                <a:cs typeface="Inter"/>
                <a:sym typeface="Inter"/>
              </a:rPr>
              <a:t>PDF modules for each season of the Learning Journey</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200">
              <a:solidFill>
                <a:schemeClr val="dk1"/>
              </a:solidFill>
              <a:latin typeface="Inter"/>
              <a:ea typeface="Inter"/>
              <a:cs typeface="Inter"/>
              <a:sym typeface="Inter"/>
            </a:endParaRPr>
          </a:p>
        </p:txBody>
      </p:sp>
      <p:pic>
        <p:nvPicPr>
          <p:cNvPr id="145" name="Google Shape;145;p31"/>
          <p:cNvPicPr preferRelativeResize="0"/>
          <p:nvPr/>
        </p:nvPicPr>
        <p:blipFill>
          <a:blip r:embed="rId4">
            <a:alphaModFix/>
          </a:blip>
          <a:stretch>
            <a:fillRect/>
          </a:stretch>
        </p:blipFill>
        <p:spPr>
          <a:xfrm>
            <a:off x="8120213" y="4278349"/>
            <a:ext cx="727425" cy="727425"/>
          </a:xfrm>
          <a:prstGeom prst="rect">
            <a:avLst/>
          </a:prstGeom>
          <a:noFill/>
          <a:ln>
            <a:noFill/>
          </a:ln>
        </p:spPr>
      </p:pic>
      <p:pic>
        <p:nvPicPr>
          <p:cNvPr id="146" name="Google Shape;146;p31"/>
          <p:cNvPicPr preferRelativeResize="0"/>
          <p:nvPr/>
        </p:nvPicPr>
        <p:blipFill rotWithShape="1">
          <a:blip r:embed="rId5">
            <a:alphaModFix/>
          </a:blip>
          <a:srcRect b="0" l="20067" r="17495" t="0"/>
          <a:stretch/>
        </p:blipFill>
        <p:spPr>
          <a:xfrm>
            <a:off x="517350" y="1511225"/>
            <a:ext cx="2326149" cy="2328451"/>
          </a:xfrm>
          <a:prstGeom prst="rect">
            <a:avLst/>
          </a:prstGeom>
          <a:noFill/>
          <a:ln>
            <a:noFill/>
          </a:ln>
        </p:spPr>
      </p:pic>
      <p:sp>
        <p:nvSpPr>
          <p:cNvPr id="147" name="Google Shape;147;p31"/>
          <p:cNvSpPr txBox="1"/>
          <p:nvPr/>
        </p:nvSpPr>
        <p:spPr>
          <a:xfrm>
            <a:off x="517350" y="727625"/>
            <a:ext cx="8109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Downloadable tools</a:t>
            </a:r>
            <a:endParaRPr>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32"/>
          <p:cNvPicPr preferRelativeResize="0"/>
          <p:nvPr/>
        </p:nvPicPr>
        <p:blipFill>
          <a:blip r:embed="rId3">
            <a:alphaModFix/>
          </a:blip>
          <a:stretch>
            <a:fillRect/>
          </a:stretch>
        </p:blipFill>
        <p:spPr>
          <a:xfrm>
            <a:off x="8120213" y="4278349"/>
            <a:ext cx="727425" cy="727425"/>
          </a:xfrm>
          <a:prstGeom prst="rect">
            <a:avLst/>
          </a:prstGeom>
          <a:noFill/>
          <a:ln>
            <a:noFill/>
          </a:ln>
        </p:spPr>
      </p:pic>
      <p:pic>
        <p:nvPicPr>
          <p:cNvPr id="153" name="Google Shape;153;p32"/>
          <p:cNvPicPr preferRelativeResize="0"/>
          <p:nvPr/>
        </p:nvPicPr>
        <p:blipFill>
          <a:blip r:embed="rId4">
            <a:alphaModFix/>
          </a:blip>
          <a:stretch>
            <a:fillRect/>
          </a:stretch>
        </p:blipFill>
        <p:spPr>
          <a:xfrm>
            <a:off x="1729075" y="330775"/>
            <a:ext cx="2004025" cy="3006026"/>
          </a:xfrm>
          <a:prstGeom prst="rect">
            <a:avLst/>
          </a:prstGeom>
          <a:noFill/>
          <a:ln cap="flat" cmpd="sng" w="9525">
            <a:solidFill>
              <a:srgbClr val="680036"/>
            </a:solidFill>
            <a:prstDash val="solid"/>
            <a:round/>
            <a:headEnd len="sm" w="sm" type="none"/>
            <a:tailEnd len="sm" w="sm" type="none"/>
          </a:ln>
        </p:spPr>
      </p:pic>
      <p:pic>
        <p:nvPicPr>
          <p:cNvPr id="154" name="Google Shape;154;p32"/>
          <p:cNvPicPr preferRelativeResize="0"/>
          <p:nvPr/>
        </p:nvPicPr>
        <p:blipFill>
          <a:blip r:embed="rId5">
            <a:alphaModFix/>
          </a:blip>
          <a:stretch>
            <a:fillRect/>
          </a:stretch>
        </p:blipFill>
        <p:spPr>
          <a:xfrm>
            <a:off x="288375" y="1540788"/>
            <a:ext cx="1807350" cy="2794150"/>
          </a:xfrm>
          <a:prstGeom prst="rect">
            <a:avLst/>
          </a:prstGeom>
          <a:noFill/>
          <a:ln cap="flat" cmpd="sng" w="9525">
            <a:solidFill>
              <a:srgbClr val="680036"/>
            </a:solidFill>
            <a:prstDash val="solid"/>
            <a:round/>
            <a:headEnd len="sm" w="sm" type="none"/>
            <a:tailEnd len="sm" w="sm" type="none"/>
          </a:ln>
        </p:spPr>
      </p:pic>
      <p:pic>
        <p:nvPicPr>
          <p:cNvPr id="155" name="Google Shape;155;p32"/>
          <p:cNvPicPr preferRelativeResize="0"/>
          <p:nvPr/>
        </p:nvPicPr>
        <p:blipFill>
          <a:blip r:embed="rId6">
            <a:alphaModFix/>
          </a:blip>
          <a:stretch>
            <a:fillRect/>
          </a:stretch>
        </p:blipFill>
        <p:spPr>
          <a:xfrm>
            <a:off x="4758125" y="330775"/>
            <a:ext cx="1807350" cy="2795347"/>
          </a:xfrm>
          <a:prstGeom prst="rect">
            <a:avLst/>
          </a:prstGeom>
          <a:noFill/>
          <a:ln cap="flat" cmpd="sng" w="9525">
            <a:solidFill>
              <a:srgbClr val="680036"/>
            </a:solidFill>
            <a:prstDash val="solid"/>
            <a:round/>
            <a:headEnd len="sm" w="sm" type="none"/>
            <a:tailEnd len="sm" w="sm" type="none"/>
          </a:ln>
        </p:spPr>
      </p:pic>
      <p:pic>
        <p:nvPicPr>
          <p:cNvPr id="156" name="Google Shape;156;p32"/>
          <p:cNvPicPr preferRelativeResize="0"/>
          <p:nvPr/>
        </p:nvPicPr>
        <p:blipFill>
          <a:blip r:embed="rId7">
            <a:alphaModFix/>
          </a:blip>
          <a:stretch>
            <a:fillRect/>
          </a:stretch>
        </p:blipFill>
        <p:spPr>
          <a:xfrm>
            <a:off x="7040300" y="330762"/>
            <a:ext cx="1807350" cy="2795374"/>
          </a:xfrm>
          <a:prstGeom prst="rect">
            <a:avLst/>
          </a:prstGeom>
          <a:noFill/>
          <a:ln cap="flat" cmpd="sng" w="9525">
            <a:solidFill>
              <a:srgbClr val="680036"/>
            </a:solidFill>
            <a:prstDash val="solid"/>
            <a:round/>
            <a:headEnd len="sm" w="sm" type="none"/>
            <a:tailEnd len="sm" w="sm" type="none"/>
          </a:ln>
        </p:spPr>
      </p:pic>
      <p:pic>
        <p:nvPicPr>
          <p:cNvPr id="157" name="Google Shape;157;p32"/>
          <p:cNvPicPr preferRelativeResize="0"/>
          <p:nvPr/>
        </p:nvPicPr>
        <p:blipFill>
          <a:blip r:embed="rId8">
            <a:alphaModFix/>
          </a:blip>
          <a:stretch>
            <a:fillRect/>
          </a:stretch>
        </p:blipFill>
        <p:spPr>
          <a:xfrm>
            <a:off x="3539175" y="1540175"/>
            <a:ext cx="1807350" cy="2795369"/>
          </a:xfrm>
          <a:prstGeom prst="rect">
            <a:avLst/>
          </a:prstGeom>
          <a:noFill/>
          <a:ln cap="flat" cmpd="sng" w="9525">
            <a:solidFill>
              <a:srgbClr val="680036"/>
            </a:solidFill>
            <a:prstDash val="solid"/>
            <a:round/>
            <a:headEnd len="sm" w="sm" type="none"/>
            <a:tailEnd len="sm" w="sm" type="none"/>
          </a:ln>
        </p:spPr>
      </p:pic>
      <p:pic>
        <p:nvPicPr>
          <p:cNvPr id="158" name="Google Shape;158;p32"/>
          <p:cNvPicPr preferRelativeResize="0"/>
          <p:nvPr/>
        </p:nvPicPr>
        <p:blipFill>
          <a:blip r:embed="rId9">
            <a:alphaModFix/>
          </a:blip>
          <a:stretch>
            <a:fillRect/>
          </a:stretch>
        </p:blipFill>
        <p:spPr>
          <a:xfrm>
            <a:off x="5829700" y="1540182"/>
            <a:ext cx="1807350" cy="2795368"/>
          </a:xfrm>
          <a:prstGeom prst="rect">
            <a:avLst/>
          </a:prstGeom>
          <a:noFill/>
          <a:ln cap="flat" cmpd="sng" w="9525">
            <a:solidFill>
              <a:srgbClr val="680036"/>
            </a:solidFill>
            <a:prstDash val="solid"/>
            <a:round/>
            <a:headEnd len="sm" w="sm" type="none"/>
            <a:tailEnd len="sm" w="sm" type="none"/>
          </a:ln>
        </p:spPr>
      </p:pic>
      <p:sp>
        <p:nvSpPr>
          <p:cNvPr id="159" name="Google Shape;159;p32"/>
          <p:cNvSpPr txBox="1"/>
          <p:nvPr/>
        </p:nvSpPr>
        <p:spPr>
          <a:xfrm>
            <a:off x="288375" y="4509113"/>
            <a:ext cx="73863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Feel free to print posters and </a:t>
            </a:r>
            <a:r>
              <a:rPr lang="en" sz="1200" u="sng">
                <a:solidFill>
                  <a:schemeClr val="hlink"/>
                </a:solidFill>
                <a:latin typeface="Inter"/>
                <a:ea typeface="Inter"/>
                <a:cs typeface="Inter"/>
                <a:sym typeface="Inter"/>
                <a:hlinkClick r:id="rId10"/>
              </a:rPr>
              <a:t>download</a:t>
            </a:r>
            <a:r>
              <a:rPr lang="en" sz="1200">
                <a:solidFill>
                  <a:schemeClr val="dk1"/>
                </a:solidFill>
                <a:latin typeface="Inter"/>
                <a:ea typeface="Inter"/>
                <a:cs typeface="Inter"/>
                <a:sym typeface="Inter"/>
              </a:rPr>
              <a:t> graphics to share your progress on social media!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3"/>
          <p:cNvSpPr txBox="1"/>
          <p:nvPr/>
        </p:nvSpPr>
        <p:spPr>
          <a:xfrm>
            <a:off x="159500" y="384975"/>
            <a:ext cx="87843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An Overview of the Learning Journey </a:t>
            </a:r>
            <a:endParaRPr b="1" sz="2000">
              <a:solidFill>
                <a:srgbClr val="680036"/>
              </a:solidFill>
              <a:latin typeface="Inter"/>
              <a:ea typeface="Inter"/>
              <a:cs typeface="Inter"/>
              <a:sym typeface="Inter"/>
            </a:endParaRPr>
          </a:p>
          <a:p>
            <a:pPr indent="0" lvl="0" marL="0" rtl="0" algn="l">
              <a:spcBef>
                <a:spcPts val="0"/>
              </a:spcBef>
              <a:spcAft>
                <a:spcPts val="0"/>
              </a:spcAft>
              <a:buNone/>
            </a:pPr>
            <a:r>
              <a:rPr i="1" lang="en" sz="1200">
                <a:latin typeface="Inter"/>
                <a:ea typeface="Inter"/>
                <a:cs typeface="Inter"/>
                <a:sym typeface="Inter"/>
              </a:rPr>
              <a:t>Food is Our Medicine is a five-part, fifteen hour, self paced virtual Learning Journey, which you can think of as follows: </a:t>
            </a:r>
            <a:endParaRPr i="1" sz="1200">
              <a:latin typeface="Inter"/>
              <a:ea typeface="Inter"/>
              <a:cs typeface="Inter"/>
              <a:sym typeface="Inter"/>
            </a:endParaRPr>
          </a:p>
          <a:p>
            <a:pPr indent="0" lvl="0" marL="0" rtl="0" algn="l">
              <a:spcBef>
                <a:spcPts val="0"/>
              </a:spcBef>
              <a:spcAft>
                <a:spcPts val="0"/>
              </a:spcAft>
              <a:buNone/>
            </a:pPr>
            <a:r>
              <a:t/>
            </a:r>
            <a:endParaRPr b="1" sz="1200">
              <a:latin typeface="Inter"/>
              <a:ea typeface="Inter"/>
              <a:cs typeface="Inter"/>
              <a:sym typeface="Inter"/>
            </a:endParaRPr>
          </a:p>
          <a:p>
            <a:pPr indent="0" lvl="0" marL="0" rtl="0" algn="l">
              <a:spcBef>
                <a:spcPts val="0"/>
              </a:spcBef>
              <a:spcAft>
                <a:spcPts val="0"/>
              </a:spcAft>
              <a:buNone/>
            </a:pPr>
            <a:r>
              <a:rPr b="1" lang="en" sz="1200">
                <a:latin typeface="Inter"/>
                <a:ea typeface="Inter"/>
                <a:cs typeface="Inter"/>
                <a:sym typeface="Inter"/>
              </a:rPr>
              <a:t>• The Introduction, Fall and Winter focus on the WHO and WHY </a:t>
            </a:r>
            <a:endParaRPr b="1" sz="1200">
              <a:latin typeface="Inter"/>
              <a:ea typeface="Inter"/>
              <a:cs typeface="Inter"/>
              <a:sym typeface="Inter"/>
            </a:endParaRPr>
          </a:p>
          <a:p>
            <a:pPr indent="0" lvl="0" marL="0" rtl="0" algn="l">
              <a:spcBef>
                <a:spcPts val="0"/>
              </a:spcBef>
              <a:spcAft>
                <a:spcPts val="0"/>
              </a:spcAft>
              <a:buNone/>
            </a:pPr>
            <a:r>
              <a:rPr b="1" lang="en" sz="1200">
                <a:latin typeface="Inter"/>
                <a:ea typeface="Inter"/>
                <a:cs typeface="Inter"/>
                <a:sym typeface="Inter"/>
              </a:rPr>
              <a:t>• Spring focuses on the WHAT </a:t>
            </a:r>
            <a:endParaRPr b="1" sz="1200">
              <a:latin typeface="Inter"/>
              <a:ea typeface="Inter"/>
              <a:cs typeface="Inter"/>
              <a:sym typeface="Inter"/>
            </a:endParaRPr>
          </a:p>
          <a:p>
            <a:pPr indent="0" lvl="0" marL="0" rtl="0" algn="l">
              <a:spcBef>
                <a:spcPts val="0"/>
              </a:spcBef>
              <a:spcAft>
                <a:spcPts val="0"/>
              </a:spcAft>
              <a:buNone/>
            </a:pPr>
            <a:r>
              <a:rPr b="1" lang="en" sz="1200">
                <a:latin typeface="Inter"/>
                <a:ea typeface="Inter"/>
                <a:cs typeface="Inter"/>
                <a:sym typeface="Inter"/>
              </a:rPr>
              <a:t>• Summer focuses on the HOW </a:t>
            </a:r>
            <a:endParaRPr b="1" sz="1200">
              <a:latin typeface="Inter"/>
              <a:ea typeface="Inter"/>
              <a:cs typeface="Inter"/>
              <a:sym typeface="Inter"/>
            </a:endParaRPr>
          </a:p>
          <a:p>
            <a:pPr indent="0" lvl="0" marL="0" rtl="0" algn="l">
              <a:spcBef>
                <a:spcPts val="0"/>
              </a:spcBef>
              <a:spcAft>
                <a:spcPts val="0"/>
              </a:spcAft>
              <a:buNone/>
            </a:pPr>
            <a:r>
              <a:t/>
            </a:r>
            <a:endParaRPr sz="1200">
              <a:latin typeface="Inter"/>
              <a:ea typeface="Inter"/>
              <a:cs typeface="Inter"/>
              <a:sym typeface="Inter"/>
            </a:endParaRPr>
          </a:p>
          <a:p>
            <a:pPr indent="0" lvl="0" marL="0" rtl="0" algn="l">
              <a:spcBef>
                <a:spcPts val="0"/>
              </a:spcBef>
              <a:spcAft>
                <a:spcPts val="0"/>
              </a:spcAft>
              <a:buNone/>
            </a:pPr>
            <a:r>
              <a:rPr lang="en" sz="1200">
                <a:latin typeface="Inter"/>
                <a:ea typeface="Inter"/>
                <a:cs typeface="Inter"/>
                <a:sym typeface="Inter"/>
              </a:rPr>
              <a:t>The trajectory of this journey mimics the four seasons, which are so intricately linked to foodways. Within each season (module) are several key teachings. Here is an overview of the content within each season:</a:t>
            </a:r>
            <a:endParaRPr sz="1200">
              <a:latin typeface="Inter"/>
              <a:ea typeface="Inter"/>
              <a:cs typeface="Inter"/>
              <a:sym typeface="Inter"/>
            </a:endParaRPr>
          </a:p>
        </p:txBody>
      </p:sp>
      <p:sp>
        <p:nvSpPr>
          <p:cNvPr id="165" name="Google Shape;165;p33"/>
          <p:cNvSpPr txBox="1"/>
          <p:nvPr/>
        </p:nvSpPr>
        <p:spPr>
          <a:xfrm>
            <a:off x="4855275" y="3531900"/>
            <a:ext cx="3904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Summer:</a:t>
            </a:r>
            <a:r>
              <a:rPr lang="en" sz="1200">
                <a:solidFill>
                  <a:schemeClr val="dk1"/>
                </a:solidFill>
                <a:latin typeface="Inter"/>
                <a:ea typeface="Inter"/>
                <a:cs typeface="Inter"/>
                <a:sym typeface="Inter"/>
              </a:rPr>
              <a:t> Ways of Doing (4 teachings) • Discussing current barriers to Indigenous foods in health care • Highlighting existing traditional food programs in health care settings and examples of policies and tools • Offering options for next steps</a:t>
            </a:r>
            <a:endParaRPr sz="1200">
              <a:latin typeface="Inter"/>
              <a:ea typeface="Inter"/>
              <a:cs typeface="Inter"/>
              <a:sym typeface="Inter"/>
            </a:endParaRPr>
          </a:p>
        </p:txBody>
      </p:sp>
      <p:sp>
        <p:nvSpPr>
          <p:cNvPr id="166" name="Google Shape;166;p33"/>
          <p:cNvSpPr txBox="1"/>
          <p:nvPr/>
        </p:nvSpPr>
        <p:spPr>
          <a:xfrm>
            <a:off x="439425" y="3519250"/>
            <a:ext cx="4251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Spring:</a:t>
            </a:r>
            <a:r>
              <a:rPr lang="en" sz="1200">
                <a:solidFill>
                  <a:schemeClr val="dk1"/>
                </a:solidFill>
                <a:latin typeface="Inter"/>
                <a:ea typeface="Inter"/>
                <a:cs typeface="Inter"/>
                <a:sym typeface="Inter"/>
              </a:rPr>
              <a:t> Coming to Know (4 teachings) • Showing examples of traditional food guides, stories, and teachings • Exploring and celebrating the diversity of Indigenous foodways • Highlighting the essentiality of self determination, and offering examples of community driven responses to COVID-19 </a:t>
            </a:r>
            <a:endParaRPr sz="1200">
              <a:latin typeface="Inter"/>
              <a:ea typeface="Inter"/>
              <a:cs typeface="Inter"/>
              <a:sym typeface="Inter"/>
            </a:endParaRPr>
          </a:p>
        </p:txBody>
      </p:sp>
      <p:sp>
        <p:nvSpPr>
          <p:cNvPr id="167" name="Google Shape;167;p33"/>
          <p:cNvSpPr txBox="1"/>
          <p:nvPr/>
        </p:nvSpPr>
        <p:spPr>
          <a:xfrm>
            <a:off x="4908100" y="2344000"/>
            <a:ext cx="39045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Winter: </a:t>
            </a:r>
            <a:r>
              <a:rPr lang="en" sz="1200">
                <a:solidFill>
                  <a:schemeClr val="dk1"/>
                </a:solidFill>
                <a:latin typeface="Inter"/>
                <a:ea typeface="Inter"/>
                <a:cs typeface="Inter"/>
                <a:sym typeface="Inter"/>
              </a:rPr>
              <a:t>Ways of Relating (4 teachings) • Recognizing the relational aspects of foods and foodways • Moving toward reconciliation in health care • Understanding and supporting cultural mindfulness in health care</a:t>
            </a:r>
            <a:endParaRPr sz="1200">
              <a:latin typeface="Inter"/>
              <a:ea typeface="Inter"/>
              <a:cs typeface="Inter"/>
              <a:sym typeface="Inter"/>
            </a:endParaRPr>
          </a:p>
        </p:txBody>
      </p:sp>
      <p:sp>
        <p:nvSpPr>
          <p:cNvPr id="168" name="Google Shape;168;p33"/>
          <p:cNvSpPr txBox="1"/>
          <p:nvPr/>
        </p:nvSpPr>
        <p:spPr>
          <a:xfrm>
            <a:off x="439425" y="2344000"/>
            <a:ext cx="4122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Inter"/>
                <a:ea typeface="Inter"/>
                <a:cs typeface="Inter"/>
                <a:sym typeface="Inter"/>
              </a:rPr>
              <a:t>Fall: </a:t>
            </a:r>
            <a:r>
              <a:rPr lang="en" sz="1200">
                <a:solidFill>
                  <a:schemeClr val="dk1"/>
                </a:solidFill>
                <a:latin typeface="Inter"/>
                <a:ea typeface="Inter"/>
                <a:cs typeface="Inter"/>
                <a:sym typeface="Inter"/>
              </a:rPr>
              <a:t>Seeing the Path (4 teachings) • Introducing two-eyed seeing and systems thinking • Situating yourself and the work on the land • Looking at the impacts of colonization on the health care experiences and foodways of Indigenous peoples in Canada</a:t>
            </a:r>
            <a:endParaRPr sz="1200">
              <a:latin typeface="Inter"/>
              <a:ea typeface="Inter"/>
              <a:cs typeface="Inter"/>
              <a:sym typeface="Inter"/>
            </a:endParaRPr>
          </a:p>
        </p:txBody>
      </p:sp>
      <p:sp>
        <p:nvSpPr>
          <p:cNvPr id="169" name="Google Shape;169;p33"/>
          <p:cNvSpPr/>
          <p:nvPr/>
        </p:nvSpPr>
        <p:spPr>
          <a:xfrm>
            <a:off x="210675" y="2444500"/>
            <a:ext cx="155400" cy="907200"/>
          </a:xfrm>
          <a:prstGeom prst="rect">
            <a:avLst/>
          </a:prstGeom>
          <a:solidFill>
            <a:srgbClr val="F188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3"/>
          <p:cNvSpPr/>
          <p:nvPr/>
        </p:nvSpPr>
        <p:spPr>
          <a:xfrm>
            <a:off x="210675" y="3632400"/>
            <a:ext cx="155400" cy="907200"/>
          </a:xfrm>
          <a:prstGeom prst="rect">
            <a:avLst/>
          </a:prstGeom>
          <a:solidFill>
            <a:srgbClr val="A14D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3"/>
          <p:cNvSpPr/>
          <p:nvPr/>
        </p:nvSpPr>
        <p:spPr>
          <a:xfrm>
            <a:off x="4646700" y="2444500"/>
            <a:ext cx="155400" cy="907200"/>
          </a:xfrm>
          <a:prstGeom prst="rect">
            <a:avLst/>
          </a:prstGeom>
          <a:solidFill>
            <a:srgbClr val="5362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3"/>
          <p:cNvSpPr/>
          <p:nvPr/>
        </p:nvSpPr>
        <p:spPr>
          <a:xfrm>
            <a:off x="4646700" y="3632400"/>
            <a:ext cx="155400" cy="907200"/>
          </a:xfrm>
          <a:prstGeom prst="rect">
            <a:avLst/>
          </a:prstGeom>
          <a:solidFill>
            <a:srgbClr val="1A8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4">
            <a:hlinkClick r:id="rId3"/>
          </p:cNvPr>
          <p:cNvPicPr preferRelativeResize="0"/>
          <p:nvPr/>
        </p:nvPicPr>
        <p:blipFill>
          <a:blip r:embed="rId4">
            <a:alphaModFix/>
          </a:blip>
          <a:stretch>
            <a:fillRect/>
          </a:stretch>
        </p:blipFill>
        <p:spPr>
          <a:xfrm>
            <a:off x="860137" y="1123046"/>
            <a:ext cx="3768824" cy="2690300"/>
          </a:xfrm>
          <a:prstGeom prst="rect">
            <a:avLst/>
          </a:prstGeom>
          <a:noFill/>
          <a:ln cap="flat" cmpd="sng" w="9525">
            <a:solidFill>
              <a:srgbClr val="000000"/>
            </a:solidFill>
            <a:prstDash val="solid"/>
            <a:round/>
            <a:headEnd len="sm" w="sm" type="none"/>
            <a:tailEnd len="sm" w="sm" type="none"/>
          </a:ln>
        </p:spPr>
      </p:pic>
      <p:pic>
        <p:nvPicPr>
          <p:cNvPr id="178" name="Google Shape;178;p34">
            <a:hlinkClick r:id="rId5"/>
          </p:cNvPr>
          <p:cNvPicPr preferRelativeResize="0"/>
          <p:nvPr/>
        </p:nvPicPr>
        <p:blipFill>
          <a:blip r:embed="rId6">
            <a:alphaModFix/>
          </a:blip>
          <a:stretch>
            <a:fillRect/>
          </a:stretch>
        </p:blipFill>
        <p:spPr>
          <a:xfrm>
            <a:off x="4682036" y="1123046"/>
            <a:ext cx="1826219" cy="1301658"/>
          </a:xfrm>
          <a:prstGeom prst="rect">
            <a:avLst/>
          </a:prstGeom>
          <a:noFill/>
          <a:ln cap="flat" cmpd="sng" w="9525">
            <a:solidFill>
              <a:schemeClr val="dk2"/>
            </a:solidFill>
            <a:prstDash val="solid"/>
            <a:round/>
            <a:headEnd len="sm" w="sm" type="none"/>
            <a:tailEnd len="sm" w="sm" type="none"/>
          </a:ln>
        </p:spPr>
      </p:pic>
      <p:pic>
        <p:nvPicPr>
          <p:cNvPr id="179" name="Google Shape;179;p34">
            <a:hlinkClick r:id="rId7"/>
          </p:cNvPr>
          <p:cNvPicPr preferRelativeResize="0"/>
          <p:nvPr/>
        </p:nvPicPr>
        <p:blipFill>
          <a:blip r:embed="rId8">
            <a:alphaModFix/>
          </a:blip>
          <a:stretch>
            <a:fillRect/>
          </a:stretch>
        </p:blipFill>
        <p:spPr>
          <a:xfrm>
            <a:off x="6557621" y="2509697"/>
            <a:ext cx="1833642" cy="1303652"/>
          </a:xfrm>
          <a:prstGeom prst="rect">
            <a:avLst/>
          </a:prstGeom>
          <a:noFill/>
          <a:ln cap="flat" cmpd="sng" w="9525">
            <a:solidFill>
              <a:schemeClr val="dk2"/>
            </a:solidFill>
            <a:prstDash val="solid"/>
            <a:round/>
            <a:headEnd len="sm" w="sm" type="none"/>
            <a:tailEnd len="sm" w="sm" type="none"/>
          </a:ln>
        </p:spPr>
      </p:pic>
      <p:pic>
        <p:nvPicPr>
          <p:cNvPr id="180" name="Google Shape;180;p34">
            <a:hlinkClick r:id="rId9"/>
          </p:cNvPr>
          <p:cNvPicPr preferRelativeResize="0"/>
          <p:nvPr/>
        </p:nvPicPr>
        <p:blipFill>
          <a:blip r:embed="rId10">
            <a:alphaModFix/>
          </a:blip>
          <a:stretch>
            <a:fillRect/>
          </a:stretch>
        </p:blipFill>
        <p:spPr>
          <a:xfrm>
            <a:off x="4682038" y="2511689"/>
            <a:ext cx="1826219" cy="1302162"/>
          </a:xfrm>
          <a:prstGeom prst="rect">
            <a:avLst/>
          </a:prstGeom>
          <a:noFill/>
          <a:ln cap="flat" cmpd="sng" w="9525">
            <a:solidFill>
              <a:schemeClr val="dk2"/>
            </a:solidFill>
            <a:prstDash val="solid"/>
            <a:round/>
            <a:headEnd len="sm" w="sm" type="none"/>
            <a:tailEnd len="sm" w="sm" type="none"/>
          </a:ln>
        </p:spPr>
      </p:pic>
      <p:pic>
        <p:nvPicPr>
          <p:cNvPr id="181" name="Google Shape;181;p34">
            <a:hlinkClick r:id="rId11"/>
          </p:cNvPr>
          <p:cNvPicPr preferRelativeResize="0"/>
          <p:nvPr/>
        </p:nvPicPr>
        <p:blipFill>
          <a:blip r:embed="rId12">
            <a:alphaModFix/>
          </a:blip>
          <a:stretch>
            <a:fillRect/>
          </a:stretch>
        </p:blipFill>
        <p:spPr>
          <a:xfrm>
            <a:off x="6561333" y="1122050"/>
            <a:ext cx="1826220" cy="1303653"/>
          </a:xfrm>
          <a:prstGeom prst="rect">
            <a:avLst/>
          </a:prstGeom>
          <a:noFill/>
          <a:ln cap="flat" cmpd="sng" w="9525">
            <a:solidFill>
              <a:schemeClr val="dk2"/>
            </a:solidFill>
            <a:prstDash val="solid"/>
            <a:round/>
            <a:headEnd len="sm" w="sm" type="none"/>
            <a:tailEnd len="sm" w="sm" type="none"/>
          </a:ln>
        </p:spPr>
      </p:pic>
      <p:pic>
        <p:nvPicPr>
          <p:cNvPr id="182" name="Google Shape;182;p34"/>
          <p:cNvPicPr preferRelativeResize="0"/>
          <p:nvPr/>
        </p:nvPicPr>
        <p:blipFill>
          <a:blip r:embed="rId13">
            <a:alphaModFix/>
          </a:blip>
          <a:stretch>
            <a:fillRect/>
          </a:stretch>
        </p:blipFill>
        <p:spPr>
          <a:xfrm>
            <a:off x="8120213" y="4278349"/>
            <a:ext cx="727425" cy="727425"/>
          </a:xfrm>
          <a:prstGeom prst="rect">
            <a:avLst/>
          </a:prstGeom>
          <a:noFill/>
          <a:ln>
            <a:noFill/>
          </a:ln>
        </p:spPr>
      </p:pic>
      <p:sp>
        <p:nvSpPr>
          <p:cNvPr id="183" name="Google Shape;183;p34"/>
          <p:cNvSpPr txBox="1"/>
          <p:nvPr/>
        </p:nvSpPr>
        <p:spPr>
          <a:xfrm>
            <a:off x="571050" y="430350"/>
            <a:ext cx="8109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80036"/>
                </a:solidFill>
                <a:latin typeface="Inter"/>
                <a:ea typeface="Inter"/>
                <a:cs typeface="Inter"/>
                <a:sym typeface="Inter"/>
              </a:rPr>
              <a:t>Food is Our Medicine </a:t>
            </a:r>
            <a:r>
              <a:rPr lang="en" sz="2000">
                <a:solidFill>
                  <a:srgbClr val="680036"/>
                </a:solidFill>
                <a:latin typeface="Inter"/>
                <a:ea typeface="Inter"/>
                <a:cs typeface="Inter"/>
                <a:sym typeface="Inter"/>
              </a:rPr>
              <a:t>Learning Journey</a:t>
            </a:r>
            <a:endParaRPr sz="2000">
              <a:solidFill>
                <a:srgbClr val="680036"/>
              </a:solidFill>
              <a:latin typeface="Inter"/>
              <a:ea typeface="Inter"/>
              <a:cs typeface="Inter"/>
              <a:sym typeface="Inter"/>
            </a:endParaRPr>
          </a:p>
          <a:p>
            <a:pPr indent="0" lvl="0" marL="0" rtl="0" algn="l">
              <a:spcBef>
                <a:spcPts val="0"/>
              </a:spcBef>
              <a:spcAft>
                <a:spcPts val="0"/>
              </a:spcAft>
              <a:buNone/>
            </a:pPr>
            <a:r>
              <a:t/>
            </a:r>
            <a:endParaRPr b="1" sz="600">
              <a:solidFill>
                <a:schemeClr val="dk1"/>
              </a:solidFill>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p:txBody>
      </p:sp>
      <p:sp>
        <p:nvSpPr>
          <p:cNvPr id="184" name="Google Shape;184;p34"/>
          <p:cNvSpPr txBox="1"/>
          <p:nvPr/>
        </p:nvSpPr>
        <p:spPr>
          <a:xfrm>
            <a:off x="860125" y="3813350"/>
            <a:ext cx="73863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5 learning modules, based on the seasons to guide you, Intro, Fall, Winter, Spring &amp; Summer</a:t>
            </a:r>
            <a:endParaRPr sz="12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sz="1200">
                <a:solidFill>
                  <a:schemeClr val="dk1"/>
                </a:solidFill>
                <a:latin typeface="Inter"/>
                <a:ea typeface="Inter"/>
                <a:cs typeface="Inter"/>
                <a:sym typeface="Inter"/>
              </a:rPr>
              <a:t>You can also download each PDF module on our website</a:t>
            </a:r>
            <a:endParaRPr sz="1200">
              <a:solidFill>
                <a:schemeClr val="dk1"/>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